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62" r:id="rId4"/>
    <p:sldId id="277" r:id="rId5"/>
    <p:sldId id="278" r:id="rId6"/>
    <p:sldId id="268" r:id="rId7"/>
    <p:sldId id="266" r:id="rId8"/>
    <p:sldId id="265" r:id="rId9"/>
    <p:sldId id="260" r:id="rId10"/>
    <p:sldId id="269" r:id="rId11"/>
    <p:sldId id="274" r:id="rId12"/>
    <p:sldId id="275" r:id="rId13"/>
    <p:sldId id="276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EA"/>
    <a:srgbClr val="F0EA78"/>
    <a:srgbClr val="CC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6" autoAdjust="0"/>
    <p:restoredTop sz="94660"/>
  </p:normalViewPr>
  <p:slideViewPr>
    <p:cSldViewPr snapToGrid="0">
      <p:cViewPr varScale="1">
        <p:scale>
          <a:sx n="92" d="100"/>
          <a:sy n="92" d="100"/>
        </p:scale>
        <p:origin x="76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9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2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4751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39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7741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72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350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9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54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75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4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3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7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8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35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>
            <a:extLst>
              <a:ext uri="{FF2B5EF4-FFF2-40B4-BE49-F238E27FC236}">
                <a16:creationId xmlns:a16="http://schemas.microsoft.com/office/drawing/2014/main" id="{71A44560-3332-451E-89C3-DC2C47991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11439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34782D2-CCDD-4653-B5DA-D6ACD8E5E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752" y="403596"/>
            <a:ext cx="6596481" cy="93879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KB</a:t>
            </a:r>
            <a:r>
              <a:rPr lang="ko-KR" altLang="en-US" dirty="0">
                <a:latin typeface="+mj-ea"/>
              </a:rPr>
              <a:t>증권</a:t>
            </a:r>
            <a:r>
              <a:rPr lang="en-US" altLang="ko-KR" dirty="0">
                <a:latin typeface="+mj-ea"/>
              </a:rPr>
              <a:t>STO MTS</a:t>
            </a:r>
            <a:r>
              <a:rPr lang="ko-KR" altLang="en-US" dirty="0">
                <a:latin typeface="+mj-ea"/>
              </a:rPr>
              <a:t>화면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7C6215-E143-4CC1-839C-41CDFB588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0360" y="3094892"/>
            <a:ext cx="2679356" cy="334108"/>
          </a:xfrm>
        </p:spPr>
        <p:txBody>
          <a:bodyPr anchor="b"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2022.09 </a:t>
            </a:r>
            <a:r>
              <a:rPr lang="ko-KR" altLang="en-US" dirty="0">
                <a:latin typeface="+mj-ea"/>
                <a:ea typeface="+mj-ea"/>
              </a:rPr>
              <a:t>추진 단 양기호</a:t>
            </a:r>
          </a:p>
        </p:txBody>
      </p:sp>
    </p:spTree>
    <p:extLst>
      <p:ext uri="{BB962C8B-B14F-4D97-AF65-F5344CB8AC3E}">
        <p14:creationId xmlns:p14="http://schemas.microsoft.com/office/powerpoint/2010/main" val="110132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DC84023-5277-8D18-A2A8-CCC411E04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50" y="1322621"/>
            <a:ext cx="2517787" cy="54530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ST-</a:t>
            </a:r>
            <a:r>
              <a:rPr lang="ko-KR" altLang="en-US" dirty="0"/>
              <a:t>관심종목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D385E-1051-4BE8-8A37-0F560189BCFC}"/>
              </a:ext>
            </a:extLst>
          </p:cNvPr>
          <p:cNvSpPr txBox="1"/>
          <p:nvPr/>
        </p:nvSpPr>
        <p:spPr>
          <a:xfrm>
            <a:off x="2438895" y="2253935"/>
            <a:ext cx="1205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LG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엔솔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4-3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59225-9594-01FA-DD6A-2FB534DF7B95}"/>
              </a:ext>
            </a:extLst>
          </p:cNvPr>
          <p:cNvSpPr txBox="1"/>
          <p:nvPr/>
        </p:nvSpPr>
        <p:spPr>
          <a:xfrm>
            <a:off x="2436650" y="2554254"/>
            <a:ext cx="1205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AB0D26-977D-EEEA-C659-BD19C69F6456}"/>
              </a:ext>
            </a:extLst>
          </p:cNvPr>
          <p:cNvGrpSpPr/>
          <p:nvPr/>
        </p:nvGrpSpPr>
        <p:grpSpPr>
          <a:xfrm>
            <a:off x="2784825" y="6250443"/>
            <a:ext cx="1590888" cy="371769"/>
            <a:chOff x="2784825" y="6250443"/>
            <a:chExt cx="1590888" cy="3717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F30EDF-8718-C0B6-6BD2-FD65EB1B20A8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E79AE4-88B1-F385-DE37-85E173C19663}"/>
                </a:ext>
              </a:extLst>
            </p:cNvPr>
            <p:cNvSpPr txBox="1"/>
            <p:nvPr/>
          </p:nvSpPr>
          <p:spPr>
            <a:xfrm>
              <a:off x="310531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통합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943F43-A047-06D2-DE43-656893B35098}"/>
                </a:ext>
              </a:extLst>
            </p:cNvPr>
            <p:cNvSpPr txBox="1"/>
            <p:nvPr/>
          </p:nvSpPr>
          <p:spPr>
            <a:xfrm>
              <a:off x="3844798" y="6250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</a:t>
              </a: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현재가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7C81F1-B8CF-AB75-C71C-768B37CA33C5}"/>
                </a:ext>
              </a:extLst>
            </p:cNvPr>
            <p:cNvSpPr txBox="1"/>
            <p:nvPr/>
          </p:nvSpPr>
          <p:spPr>
            <a:xfrm>
              <a:off x="349165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관심</a:t>
              </a:r>
              <a:endParaRPr lang="en-US" altLang="ko-KR" sz="900" dirty="0">
                <a:solidFill>
                  <a:srgbClr val="FFC000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검색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2C4A8C1-21CD-6CDB-A7F3-986D629A4676}"/>
              </a:ext>
            </a:extLst>
          </p:cNvPr>
          <p:cNvSpPr txBox="1"/>
          <p:nvPr/>
        </p:nvSpPr>
        <p:spPr>
          <a:xfrm>
            <a:off x="3189683" y="2330676"/>
            <a:ext cx="1205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+mj-ea"/>
                <a:ea typeface="+mj-ea"/>
              </a:rPr>
              <a:t>7,287.08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58C39A-CD75-4B81-E358-9AEE39FACE4B}"/>
              </a:ext>
            </a:extLst>
          </p:cNvPr>
          <p:cNvSpPr txBox="1"/>
          <p:nvPr/>
        </p:nvSpPr>
        <p:spPr>
          <a:xfrm>
            <a:off x="3187442" y="2657890"/>
            <a:ext cx="1205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+mj-ea"/>
                <a:ea typeface="+mj-ea"/>
              </a:rPr>
              <a:t>129,623.83</a:t>
            </a:r>
            <a:endParaRPr lang="ko-KR" altLang="en-US" sz="900" dirty="0">
              <a:latin typeface="+mj-ea"/>
              <a:ea typeface="+mj-ea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65BEAA4-4705-4CBE-A0DD-E558E1FF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58" y="1322619"/>
            <a:ext cx="2517787" cy="54530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09B3B1C-275B-4776-5DE9-8AB85DA86A48}"/>
              </a:ext>
            </a:extLst>
          </p:cNvPr>
          <p:cNvSpPr txBox="1"/>
          <p:nvPr/>
        </p:nvSpPr>
        <p:spPr>
          <a:xfrm>
            <a:off x="5395008" y="2199871"/>
            <a:ext cx="1205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LG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엔솔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4-3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F6C364-FEF7-F2D8-9E35-ACD60E301377}"/>
              </a:ext>
            </a:extLst>
          </p:cNvPr>
          <p:cNvSpPr txBox="1"/>
          <p:nvPr/>
        </p:nvSpPr>
        <p:spPr>
          <a:xfrm>
            <a:off x="6739000" y="2207565"/>
            <a:ext cx="1205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2EA77A-3884-DD68-7229-C7E9EDB403E9}"/>
              </a:ext>
            </a:extLst>
          </p:cNvPr>
          <p:cNvSpPr txBox="1"/>
          <p:nvPr/>
        </p:nvSpPr>
        <p:spPr>
          <a:xfrm>
            <a:off x="5026702" y="2773306"/>
            <a:ext cx="1205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+mj-ea"/>
                <a:ea typeface="+mj-ea"/>
              </a:rPr>
              <a:t>7,287.08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BABB00-8CF9-D254-210E-64A46769C2C7}"/>
              </a:ext>
            </a:extLst>
          </p:cNvPr>
          <p:cNvSpPr txBox="1"/>
          <p:nvPr/>
        </p:nvSpPr>
        <p:spPr>
          <a:xfrm>
            <a:off x="6372154" y="2773306"/>
            <a:ext cx="1205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atin typeface="+mj-ea"/>
                <a:ea typeface="+mj-ea"/>
              </a:rPr>
              <a:t>129,623.83</a:t>
            </a:r>
            <a:endParaRPr lang="ko-KR" altLang="en-US" sz="900" dirty="0">
              <a:latin typeface="+mj-ea"/>
              <a:ea typeface="+mj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A0A7EB5-1577-97E5-6FF8-13DAF3FD2B8B}"/>
              </a:ext>
            </a:extLst>
          </p:cNvPr>
          <p:cNvGrpSpPr/>
          <p:nvPr/>
        </p:nvGrpSpPr>
        <p:grpSpPr>
          <a:xfrm>
            <a:off x="5956092" y="6268370"/>
            <a:ext cx="1590888" cy="371769"/>
            <a:chOff x="2784825" y="6250443"/>
            <a:chExt cx="1590888" cy="37176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C25D9D-A447-6192-C6D6-1CDFFC9850C6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3BA92D2-91FB-786C-0580-D811C473EB11}"/>
                </a:ext>
              </a:extLst>
            </p:cNvPr>
            <p:cNvSpPr txBox="1"/>
            <p:nvPr/>
          </p:nvSpPr>
          <p:spPr>
            <a:xfrm>
              <a:off x="310531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통합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C4D49FB-38C3-B462-ABB2-2B119E74D840}"/>
                </a:ext>
              </a:extLst>
            </p:cNvPr>
            <p:cNvSpPr txBox="1"/>
            <p:nvPr/>
          </p:nvSpPr>
          <p:spPr>
            <a:xfrm>
              <a:off x="3844798" y="6250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</a:t>
              </a: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현재가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4DFAB1C-DA39-2786-DD51-EB04C4B54388}"/>
                </a:ext>
              </a:extLst>
            </p:cNvPr>
            <p:cNvSpPr txBox="1"/>
            <p:nvPr/>
          </p:nvSpPr>
          <p:spPr>
            <a:xfrm>
              <a:off x="349165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관심</a:t>
              </a:r>
              <a:endParaRPr lang="en-US" altLang="ko-KR" sz="900" dirty="0">
                <a:solidFill>
                  <a:srgbClr val="FFC000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검색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CE06EEBD-6E7D-01A1-1C1A-31A4833B4522}"/>
              </a:ext>
            </a:extLst>
          </p:cNvPr>
          <p:cNvSpPr txBox="1"/>
          <p:nvPr/>
        </p:nvSpPr>
        <p:spPr>
          <a:xfrm>
            <a:off x="6256174" y="4404215"/>
            <a:ext cx="168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누적 </a:t>
            </a:r>
            <a:r>
              <a:rPr lang="ko-KR" altLang="en-US" b="1" dirty="0">
                <a:solidFill>
                  <a:srgbClr val="FF0000"/>
                </a:solidFill>
              </a:rPr>
              <a:t>거래량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소수점 표기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54BD85E6-3DF8-4EF8-ECFC-8BC2D52A64DE}"/>
              </a:ext>
            </a:extLst>
          </p:cNvPr>
          <p:cNvSpPr/>
          <p:nvPr/>
        </p:nvSpPr>
        <p:spPr>
          <a:xfrm>
            <a:off x="5546121" y="2801058"/>
            <a:ext cx="948768" cy="20308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382717D-CC74-2B54-F1F6-A1FEFAB82493}"/>
              </a:ext>
            </a:extLst>
          </p:cNvPr>
          <p:cNvSpPr/>
          <p:nvPr/>
        </p:nvSpPr>
        <p:spPr>
          <a:xfrm>
            <a:off x="3591314" y="2698935"/>
            <a:ext cx="948768" cy="20308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69">
            <a:extLst>
              <a:ext uri="{FF2B5EF4-FFF2-40B4-BE49-F238E27FC236}">
                <a16:creationId xmlns:a16="http://schemas.microsoft.com/office/drawing/2014/main" id="{7266052C-DE9F-38AE-E963-7655B777F50E}"/>
              </a:ext>
            </a:extLst>
          </p:cNvPr>
          <p:cNvCxnSpPr>
            <a:cxnSpLocks/>
            <a:stCxn id="95" idx="4"/>
            <a:endCxn id="89" idx="1"/>
          </p:cNvCxnSpPr>
          <p:nvPr/>
        </p:nvCxnSpPr>
        <p:spPr>
          <a:xfrm rot="16200000" flipH="1">
            <a:off x="4248253" y="2719460"/>
            <a:ext cx="1825366" cy="2190476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69">
            <a:extLst>
              <a:ext uri="{FF2B5EF4-FFF2-40B4-BE49-F238E27FC236}">
                <a16:creationId xmlns:a16="http://schemas.microsoft.com/office/drawing/2014/main" id="{AF899865-083A-4F1F-38D2-F90354C95441}"/>
              </a:ext>
            </a:extLst>
          </p:cNvPr>
          <p:cNvCxnSpPr>
            <a:cxnSpLocks/>
            <a:stCxn id="90" idx="4"/>
            <a:endCxn id="89" idx="1"/>
          </p:cNvCxnSpPr>
          <p:nvPr/>
        </p:nvCxnSpPr>
        <p:spPr>
          <a:xfrm rot="16200000" flipH="1">
            <a:off x="5276718" y="3747924"/>
            <a:ext cx="1723243" cy="235669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95B9B2C-3ACE-28CB-E4A2-B9A38A3A11F4}"/>
              </a:ext>
            </a:extLst>
          </p:cNvPr>
          <p:cNvSpPr txBox="1"/>
          <p:nvPr/>
        </p:nvSpPr>
        <p:spPr>
          <a:xfrm>
            <a:off x="629219" y="3065201"/>
            <a:ext cx="158955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두줄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F9E2B20-EE22-4BCA-7365-49E7AD1D665D}"/>
              </a:ext>
            </a:extLst>
          </p:cNvPr>
          <p:cNvSpPr txBox="1"/>
          <p:nvPr/>
        </p:nvSpPr>
        <p:spPr>
          <a:xfrm>
            <a:off x="8823104" y="2974219"/>
            <a:ext cx="158955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격자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89F8F2D-0535-BD0D-502B-25BFDF2C1388}"/>
              </a:ext>
            </a:extLst>
          </p:cNvPr>
          <p:cNvSpPr/>
          <p:nvPr/>
        </p:nvSpPr>
        <p:spPr>
          <a:xfrm>
            <a:off x="3361993" y="1922244"/>
            <a:ext cx="482805" cy="268867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69">
            <a:extLst>
              <a:ext uri="{FF2B5EF4-FFF2-40B4-BE49-F238E27FC236}">
                <a16:creationId xmlns:a16="http://schemas.microsoft.com/office/drawing/2014/main" id="{602D7792-4F9A-A885-B53F-F94D599B6F93}"/>
              </a:ext>
            </a:extLst>
          </p:cNvPr>
          <p:cNvCxnSpPr>
            <a:cxnSpLocks/>
            <a:stCxn id="104" idx="2"/>
            <a:endCxn id="102" idx="0"/>
          </p:cNvCxnSpPr>
          <p:nvPr/>
        </p:nvCxnSpPr>
        <p:spPr>
          <a:xfrm rot="10800000" flipV="1">
            <a:off x="1423999" y="2056677"/>
            <a:ext cx="1937995" cy="1008523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87EF56BD-70A2-2E83-B328-00DE66FF7FEA}"/>
              </a:ext>
            </a:extLst>
          </p:cNvPr>
          <p:cNvSpPr/>
          <p:nvPr/>
        </p:nvSpPr>
        <p:spPr>
          <a:xfrm>
            <a:off x="6492340" y="1935240"/>
            <a:ext cx="482805" cy="268867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69">
            <a:extLst>
              <a:ext uri="{FF2B5EF4-FFF2-40B4-BE49-F238E27FC236}">
                <a16:creationId xmlns:a16="http://schemas.microsoft.com/office/drawing/2014/main" id="{AF5B7B60-14E0-8B75-ECC1-A3D21B2AFA21}"/>
              </a:ext>
            </a:extLst>
          </p:cNvPr>
          <p:cNvCxnSpPr>
            <a:cxnSpLocks/>
            <a:stCxn id="113" idx="6"/>
            <a:endCxn id="103" idx="0"/>
          </p:cNvCxnSpPr>
          <p:nvPr/>
        </p:nvCxnSpPr>
        <p:spPr>
          <a:xfrm>
            <a:off x="6975145" y="2069674"/>
            <a:ext cx="2642738" cy="904545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8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573A957-A51F-7025-9931-48DCDD0DC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52" y="1421845"/>
            <a:ext cx="2454411" cy="5309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03C9430E-C734-EDBE-5D1B-FFA9B4D702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589539"/>
              </p:ext>
            </p:extLst>
          </p:nvPr>
        </p:nvGraphicFramePr>
        <p:xfrm>
          <a:off x="2082249" y="2051813"/>
          <a:ext cx="2246022" cy="42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416400" imgH="641520" progId="PBrush">
                  <p:embed/>
                </p:oleObj>
              </mc:Choice>
              <mc:Fallback>
                <p:oleObj name="Bitmap Image" r:id="rId3" imgW="3416400" imgH="641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2249" y="2051813"/>
                        <a:ext cx="2246022" cy="42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</a:t>
            </a:r>
            <a:r>
              <a:rPr lang="ko-KR" altLang="en-US" dirty="0"/>
              <a:t>주문</a:t>
            </a:r>
            <a:r>
              <a:rPr lang="en-US" altLang="ko-KR" dirty="0"/>
              <a:t>(</a:t>
            </a:r>
            <a:r>
              <a:rPr lang="ko-KR" altLang="en-US" dirty="0"/>
              <a:t>매수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479C73-20B7-4258-A2C3-7E3458478DD3}"/>
              </a:ext>
            </a:extLst>
          </p:cNvPr>
          <p:cNvSpPr txBox="1"/>
          <p:nvPr/>
        </p:nvSpPr>
        <p:spPr>
          <a:xfrm>
            <a:off x="7651263" y="6219673"/>
            <a:ext cx="419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부분은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주문매수 화면과 동일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9E2731-7003-6AB9-97A4-D9725432B4D6}"/>
              </a:ext>
            </a:extLst>
          </p:cNvPr>
          <p:cNvSpPr/>
          <p:nvPr/>
        </p:nvSpPr>
        <p:spPr>
          <a:xfrm>
            <a:off x="1944110" y="3456160"/>
            <a:ext cx="1007370" cy="238947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69">
            <a:extLst>
              <a:ext uri="{FF2B5EF4-FFF2-40B4-BE49-F238E27FC236}">
                <a16:creationId xmlns:a16="http://schemas.microsoft.com/office/drawing/2014/main" id="{4E0B19B1-42C9-7CA6-84CB-97D4142B43D0}"/>
              </a:ext>
            </a:extLst>
          </p:cNvPr>
          <p:cNvCxnSpPr>
            <a:cxnSpLocks/>
            <a:stCxn id="51" idx="1"/>
            <a:endCxn id="64" idx="2"/>
          </p:cNvCxnSpPr>
          <p:nvPr/>
        </p:nvCxnSpPr>
        <p:spPr>
          <a:xfrm rot="10800000">
            <a:off x="961123" y="3733159"/>
            <a:ext cx="991242" cy="767720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8D70F1-7F79-809D-5C67-F256D6548C47}"/>
              </a:ext>
            </a:extLst>
          </p:cNvPr>
          <p:cNvGrpSpPr/>
          <p:nvPr/>
        </p:nvGrpSpPr>
        <p:grpSpPr>
          <a:xfrm>
            <a:off x="1548153" y="6529119"/>
            <a:ext cx="868212" cy="373565"/>
            <a:chOff x="1608061" y="6220350"/>
            <a:chExt cx="868212" cy="3735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F444AE-5115-5802-BD51-5582FF5D5A15}"/>
                </a:ext>
              </a:extLst>
            </p:cNvPr>
            <p:cNvSpPr txBox="1"/>
            <p:nvPr/>
          </p:nvSpPr>
          <p:spPr>
            <a:xfrm>
              <a:off x="1937343" y="622458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자산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평가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CFAF40-A12C-59A4-D051-54A46FF00C7E}"/>
                </a:ext>
              </a:extLst>
            </p:cNvPr>
            <p:cNvSpPr txBox="1"/>
            <p:nvPr/>
          </p:nvSpPr>
          <p:spPr>
            <a:xfrm>
              <a:off x="1608061" y="622035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ST</a:t>
              </a:r>
              <a:b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주문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796E297-60FD-E2E2-B291-52BC443F9647}"/>
              </a:ext>
            </a:extLst>
          </p:cNvPr>
          <p:cNvSpPr txBox="1"/>
          <p:nvPr/>
        </p:nvSpPr>
        <p:spPr>
          <a:xfrm>
            <a:off x="2310840" y="1727399"/>
            <a:ext cx="1439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7D8FE7-92B1-4291-C07A-20AF4DF2E365}"/>
              </a:ext>
            </a:extLst>
          </p:cNvPr>
          <p:cNvSpPr/>
          <p:nvPr/>
        </p:nvSpPr>
        <p:spPr>
          <a:xfrm>
            <a:off x="3276298" y="2314300"/>
            <a:ext cx="686173" cy="112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E5EFEF-4BF4-A2CD-452E-3553B02FEB99}"/>
              </a:ext>
            </a:extLst>
          </p:cNvPr>
          <p:cNvSpPr txBox="1"/>
          <p:nvPr/>
        </p:nvSpPr>
        <p:spPr>
          <a:xfrm>
            <a:off x="3597807" y="2805373"/>
            <a:ext cx="433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****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B9C79-53CB-13AA-67D0-99F8D0C0B871}"/>
              </a:ext>
            </a:extLst>
          </p:cNvPr>
          <p:cNvSpPr txBox="1"/>
          <p:nvPr/>
        </p:nvSpPr>
        <p:spPr>
          <a:xfrm>
            <a:off x="2081569" y="2785832"/>
            <a:ext cx="1610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123-456-789 01 </a:t>
            </a:r>
            <a:r>
              <a:rPr lang="ko-KR" altLang="en-US" sz="900" dirty="0">
                <a:latin typeface="+mj-ea"/>
                <a:ea typeface="+mj-ea"/>
              </a:rPr>
              <a:t>홍길동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endParaRPr lang="ko-KR" altLang="en-US" sz="900" dirty="0"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5E3C36-3E75-FB15-33BF-AF7D341BDB37}"/>
              </a:ext>
            </a:extLst>
          </p:cNvPr>
          <p:cNvGrpSpPr/>
          <p:nvPr/>
        </p:nvGrpSpPr>
        <p:grpSpPr>
          <a:xfrm>
            <a:off x="2448508" y="3481403"/>
            <a:ext cx="572188" cy="2313273"/>
            <a:chOff x="5050003" y="2756926"/>
            <a:chExt cx="572188" cy="23132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FC63C-1034-3407-FD88-B8A5342CCADB}"/>
                </a:ext>
              </a:extLst>
            </p:cNvPr>
            <p:cNvSpPr txBox="1"/>
            <p:nvPr/>
          </p:nvSpPr>
          <p:spPr>
            <a:xfrm>
              <a:off x="5050003" y="2756926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A37C11-41FC-59A1-7C9E-27A5ADE5AB66}"/>
                </a:ext>
              </a:extLst>
            </p:cNvPr>
            <p:cNvSpPr txBox="1"/>
            <p:nvPr/>
          </p:nvSpPr>
          <p:spPr>
            <a:xfrm>
              <a:off x="5050003" y="2989082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16,150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603E38-F2E8-4307-8C0F-9513AD3E8ABB}"/>
                </a:ext>
              </a:extLst>
            </p:cNvPr>
            <p:cNvSpPr txBox="1"/>
            <p:nvPr/>
          </p:nvSpPr>
          <p:spPr>
            <a:xfrm>
              <a:off x="5050003" y="3220730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16,100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19AE74-F0B0-8324-0022-C7CA4A7E1551}"/>
                </a:ext>
              </a:extLst>
            </p:cNvPr>
            <p:cNvSpPr txBox="1"/>
            <p:nvPr/>
          </p:nvSpPr>
          <p:spPr>
            <a:xfrm>
              <a:off x="5050003" y="3441710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83318D-462F-BCD2-7308-6C301029D867}"/>
                </a:ext>
              </a:extLst>
            </p:cNvPr>
            <p:cNvSpPr txBox="1"/>
            <p:nvPr/>
          </p:nvSpPr>
          <p:spPr>
            <a:xfrm>
              <a:off x="5050003" y="3666754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15,950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2C7F-20C4-9B37-0CD7-4DC67F5DFD6E}"/>
                </a:ext>
              </a:extLst>
            </p:cNvPr>
            <p:cNvSpPr txBox="1"/>
            <p:nvPr/>
          </p:nvSpPr>
          <p:spPr>
            <a:xfrm>
              <a:off x="5050003" y="389433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15,900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B47E5F-594A-7DEE-FEBD-B4B200D2E68A}"/>
                </a:ext>
              </a:extLst>
            </p:cNvPr>
            <p:cNvSpPr txBox="1"/>
            <p:nvPr/>
          </p:nvSpPr>
          <p:spPr>
            <a:xfrm>
              <a:off x="5050003" y="4107317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15,850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44E74E-A94A-0E5E-3C1E-A2F0ABD3A46D}"/>
                </a:ext>
              </a:extLst>
            </p:cNvPr>
            <p:cNvSpPr txBox="1"/>
            <p:nvPr/>
          </p:nvSpPr>
          <p:spPr>
            <a:xfrm>
              <a:off x="5055083" y="437185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15,650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00DBC-6B65-1CF5-0BD5-1DD20AF51584}"/>
                </a:ext>
              </a:extLst>
            </p:cNvPr>
            <p:cNvSpPr txBox="1"/>
            <p:nvPr/>
          </p:nvSpPr>
          <p:spPr>
            <a:xfrm>
              <a:off x="5055083" y="461061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15,500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B47F54-DE93-D6C5-A2C5-6B51B5CC50B4}"/>
                </a:ext>
              </a:extLst>
            </p:cNvPr>
            <p:cNvSpPr txBox="1"/>
            <p:nvPr/>
          </p:nvSpPr>
          <p:spPr>
            <a:xfrm>
              <a:off x="5055083" y="482397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15,400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0332257-DABA-2D8F-399B-8B967267E4E9}"/>
              </a:ext>
            </a:extLst>
          </p:cNvPr>
          <p:cNvSpPr txBox="1"/>
          <p:nvPr/>
        </p:nvSpPr>
        <p:spPr>
          <a:xfrm>
            <a:off x="1957445" y="3515482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7,200.23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DAC71D-768C-C96D-30CD-BF8DB1DDB003}"/>
              </a:ext>
            </a:extLst>
          </p:cNvPr>
          <p:cNvSpPr txBox="1"/>
          <p:nvPr/>
        </p:nvSpPr>
        <p:spPr>
          <a:xfrm>
            <a:off x="1959985" y="3733922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8,216.64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B4FADE-CC99-BAF7-F8B1-EAE0C492D029}"/>
              </a:ext>
            </a:extLst>
          </p:cNvPr>
          <p:cNvSpPr txBox="1"/>
          <p:nvPr/>
        </p:nvSpPr>
        <p:spPr>
          <a:xfrm>
            <a:off x="1957445" y="3954902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/>
              <a:t>3,222.12</a:t>
            </a:r>
            <a:endParaRPr lang="en-US" altLang="ko-KR" sz="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E34BDF-95E4-A06E-439E-5AB6F922796F}"/>
              </a:ext>
            </a:extLst>
          </p:cNvPr>
          <p:cNvSpPr txBox="1"/>
          <p:nvPr/>
        </p:nvSpPr>
        <p:spPr>
          <a:xfrm>
            <a:off x="1952365" y="4189598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5,046.87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5C9FEE-8093-1561-22BA-81F343A6471F}"/>
              </a:ext>
            </a:extLst>
          </p:cNvPr>
          <p:cNvSpPr txBox="1"/>
          <p:nvPr/>
        </p:nvSpPr>
        <p:spPr>
          <a:xfrm>
            <a:off x="1952365" y="4408546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2,629.13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52584-DB6F-E561-B93A-3C33322557D2}"/>
              </a:ext>
            </a:extLst>
          </p:cNvPr>
          <p:cNvSpPr txBox="1"/>
          <p:nvPr/>
        </p:nvSpPr>
        <p:spPr>
          <a:xfrm>
            <a:off x="1947285" y="4644766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2,436.12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113890-06D0-2458-FA6E-C9A8F7BB647A}"/>
              </a:ext>
            </a:extLst>
          </p:cNvPr>
          <p:cNvSpPr txBox="1"/>
          <p:nvPr/>
        </p:nvSpPr>
        <p:spPr>
          <a:xfrm>
            <a:off x="1949825" y="486257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82.13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691B5C-6AEE-C30B-B5DF-A9F85FF76ACD}"/>
              </a:ext>
            </a:extLst>
          </p:cNvPr>
          <p:cNvSpPr txBox="1"/>
          <p:nvPr/>
        </p:nvSpPr>
        <p:spPr>
          <a:xfrm>
            <a:off x="1949190" y="512292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32.44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88D1CA-1DA4-BD02-4C13-C8F711F823FD}"/>
              </a:ext>
            </a:extLst>
          </p:cNvPr>
          <p:cNvSpPr txBox="1"/>
          <p:nvPr/>
        </p:nvSpPr>
        <p:spPr>
          <a:xfrm>
            <a:off x="1944110" y="535914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123.63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0463C7-390E-57EE-0B04-A43DA74CB330}"/>
              </a:ext>
            </a:extLst>
          </p:cNvPr>
          <p:cNvSpPr txBox="1"/>
          <p:nvPr/>
        </p:nvSpPr>
        <p:spPr>
          <a:xfrm>
            <a:off x="1946650" y="555472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77.12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4B1A1B-9F9E-E5B5-8A42-70FE2755A657}"/>
              </a:ext>
            </a:extLst>
          </p:cNvPr>
          <p:cNvSpPr txBox="1"/>
          <p:nvPr/>
        </p:nvSpPr>
        <p:spPr>
          <a:xfrm>
            <a:off x="3597807" y="4903472"/>
            <a:ext cx="567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/>
              <a:t>0.00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0BDFA5-EEC3-1504-5BB8-3D1D6F69C7F0}"/>
              </a:ext>
            </a:extLst>
          </p:cNvPr>
          <p:cNvSpPr txBox="1"/>
          <p:nvPr/>
        </p:nvSpPr>
        <p:spPr>
          <a:xfrm>
            <a:off x="3593761" y="5099838"/>
            <a:ext cx="567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/>
              <a:t>0.00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68FA92-E635-1957-EB93-EBA6C48E427F}"/>
              </a:ext>
            </a:extLst>
          </p:cNvPr>
          <p:cNvSpPr txBox="1"/>
          <p:nvPr/>
        </p:nvSpPr>
        <p:spPr>
          <a:xfrm>
            <a:off x="166344" y="3086828"/>
            <a:ext cx="1589558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호가잔량</a:t>
            </a:r>
            <a:br>
              <a:rPr lang="en-US" altLang="ko-KR" dirty="0"/>
            </a:br>
            <a:r>
              <a:rPr lang="ko-KR" altLang="en-US" dirty="0"/>
              <a:t>수수 표시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E85872-F4CF-B84E-0984-BFF09742A2A2}"/>
              </a:ext>
            </a:extLst>
          </p:cNvPr>
          <p:cNvSpPr txBox="1"/>
          <p:nvPr/>
        </p:nvSpPr>
        <p:spPr>
          <a:xfrm>
            <a:off x="3525777" y="3590448"/>
            <a:ext cx="5671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j-ea"/>
                <a:ea typeface="+mj-ea"/>
              </a:rPr>
              <a:t>122.33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389AC34B-D376-B578-6707-10DC38212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744" y="2342801"/>
            <a:ext cx="2299716" cy="43708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FA367041-3837-8B14-B8B0-1E713F5342D2}"/>
              </a:ext>
            </a:extLst>
          </p:cNvPr>
          <p:cNvSpPr/>
          <p:nvPr/>
        </p:nvSpPr>
        <p:spPr>
          <a:xfrm>
            <a:off x="3001859" y="3064792"/>
            <a:ext cx="1509346" cy="287880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B332DB-132E-1E03-627B-187F3C644926}"/>
              </a:ext>
            </a:extLst>
          </p:cNvPr>
          <p:cNvCxnSpPr>
            <a:cxnSpLocks/>
            <a:stCxn id="79" idx="3"/>
            <a:endCxn id="74" idx="1"/>
          </p:cNvCxnSpPr>
          <p:nvPr/>
        </p:nvCxnSpPr>
        <p:spPr>
          <a:xfrm>
            <a:off x="4511205" y="4504196"/>
            <a:ext cx="778539" cy="24021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99AFF41-0567-F69B-D3C5-A73FD8BEA6D6}"/>
              </a:ext>
            </a:extLst>
          </p:cNvPr>
          <p:cNvSpPr txBox="1"/>
          <p:nvPr/>
        </p:nvSpPr>
        <p:spPr>
          <a:xfrm>
            <a:off x="6672255" y="5200779"/>
            <a:ext cx="567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0.00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2A36AF-30C8-70AF-D60E-E6A81F2F708E}"/>
              </a:ext>
            </a:extLst>
          </p:cNvPr>
          <p:cNvSpPr txBox="1"/>
          <p:nvPr/>
        </p:nvSpPr>
        <p:spPr>
          <a:xfrm>
            <a:off x="6672255" y="5498307"/>
            <a:ext cx="567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/>
              <a:t>0.00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7E37B5-251C-83C0-605B-45FD7B1C4265}"/>
              </a:ext>
            </a:extLst>
          </p:cNvPr>
          <p:cNvSpPr txBox="1"/>
          <p:nvPr/>
        </p:nvSpPr>
        <p:spPr>
          <a:xfrm>
            <a:off x="5982935" y="3194925"/>
            <a:ext cx="91333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>
                <a:latin typeface="+mj-ea"/>
                <a:ea typeface="+mj-ea"/>
              </a:rPr>
              <a:t>122.33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7977642-AC2D-8A9E-1137-E31DFF15BC25}"/>
              </a:ext>
            </a:extLst>
          </p:cNvPr>
          <p:cNvSpPr/>
          <p:nvPr/>
        </p:nvSpPr>
        <p:spPr>
          <a:xfrm>
            <a:off x="5334000" y="2680309"/>
            <a:ext cx="2128520" cy="4216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CABB663-0FAD-841D-7105-78948ACB9635}"/>
              </a:ext>
            </a:extLst>
          </p:cNvPr>
          <p:cNvSpPr/>
          <p:nvPr/>
        </p:nvSpPr>
        <p:spPr>
          <a:xfrm>
            <a:off x="5378256" y="2738124"/>
            <a:ext cx="2128520" cy="4216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69">
            <a:extLst>
              <a:ext uri="{FF2B5EF4-FFF2-40B4-BE49-F238E27FC236}">
                <a16:creationId xmlns:a16="http://schemas.microsoft.com/office/drawing/2014/main" id="{4AE077FC-4805-E87A-E365-258B3E417A63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 flipV="1">
            <a:off x="7487820" y="2539281"/>
            <a:ext cx="1030424" cy="3410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714F1C-425C-B4FB-3BFD-ABB8367E2BAA}"/>
              </a:ext>
            </a:extLst>
          </p:cNvPr>
          <p:cNvSpPr/>
          <p:nvPr/>
        </p:nvSpPr>
        <p:spPr>
          <a:xfrm>
            <a:off x="5455016" y="2683008"/>
            <a:ext cx="2032804" cy="39463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71A9CAF-9500-7EDB-AE27-25ABC17CA783}"/>
              </a:ext>
            </a:extLst>
          </p:cNvPr>
          <p:cNvSpPr txBox="1"/>
          <p:nvPr/>
        </p:nvSpPr>
        <p:spPr>
          <a:xfrm>
            <a:off x="8518244" y="2354615"/>
            <a:ext cx="195416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신용지원 안함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79A9AB-4AA7-8898-D7EE-7EA85D099041}"/>
              </a:ext>
            </a:extLst>
          </p:cNvPr>
          <p:cNvSpPr txBox="1"/>
          <p:nvPr/>
        </p:nvSpPr>
        <p:spPr>
          <a:xfrm>
            <a:off x="8479222" y="3894019"/>
            <a:ext cx="2299715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주문 수량</a:t>
            </a:r>
            <a:r>
              <a:rPr lang="en-US" altLang="ko-KR" dirty="0"/>
              <a:t>, </a:t>
            </a:r>
            <a:r>
              <a:rPr lang="ko-KR" altLang="en-US" dirty="0"/>
              <a:t>주수는 소수 입력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488EB1A0-349C-202C-E8BC-F7F30F41CFD0}"/>
              </a:ext>
            </a:extLst>
          </p:cNvPr>
          <p:cNvSpPr/>
          <p:nvPr/>
        </p:nvSpPr>
        <p:spPr>
          <a:xfrm>
            <a:off x="6237923" y="3149399"/>
            <a:ext cx="792803" cy="3455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69">
            <a:extLst>
              <a:ext uri="{FF2B5EF4-FFF2-40B4-BE49-F238E27FC236}">
                <a16:creationId xmlns:a16="http://schemas.microsoft.com/office/drawing/2014/main" id="{4F63BF7F-6E9B-0F21-E37E-77C0597C40DB}"/>
              </a:ext>
            </a:extLst>
          </p:cNvPr>
          <p:cNvCxnSpPr>
            <a:cxnSpLocks/>
            <a:stCxn id="104" idx="6"/>
            <a:endCxn id="103" idx="0"/>
          </p:cNvCxnSpPr>
          <p:nvPr/>
        </p:nvCxnSpPr>
        <p:spPr>
          <a:xfrm>
            <a:off x="7030726" y="3322151"/>
            <a:ext cx="2598354" cy="571868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>
            <a:extLst>
              <a:ext uri="{FF2B5EF4-FFF2-40B4-BE49-F238E27FC236}">
                <a16:creationId xmlns:a16="http://schemas.microsoft.com/office/drawing/2014/main" id="{7FCC72C2-C4BC-D8DB-AFDE-2F98FD1FD07F}"/>
              </a:ext>
            </a:extLst>
          </p:cNvPr>
          <p:cNvSpPr/>
          <p:nvPr/>
        </p:nvSpPr>
        <p:spPr>
          <a:xfrm>
            <a:off x="6527800" y="5170696"/>
            <a:ext cx="882650" cy="64682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화살표 연결선 69">
            <a:extLst>
              <a:ext uri="{FF2B5EF4-FFF2-40B4-BE49-F238E27FC236}">
                <a16:creationId xmlns:a16="http://schemas.microsoft.com/office/drawing/2014/main" id="{E66F8139-812C-A481-C7CC-418BCF0F0595}"/>
              </a:ext>
            </a:extLst>
          </p:cNvPr>
          <p:cNvCxnSpPr>
            <a:cxnSpLocks/>
            <a:stCxn id="106" idx="6"/>
            <a:endCxn id="103" idx="2"/>
          </p:cNvCxnSpPr>
          <p:nvPr/>
        </p:nvCxnSpPr>
        <p:spPr>
          <a:xfrm flipV="1">
            <a:off x="7410450" y="4540350"/>
            <a:ext cx="2218630" cy="953760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2FC0CF38-8A64-61AA-7918-AB787B1D3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744" y="1386694"/>
            <a:ext cx="3749040" cy="8016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2E14EB4-D7FB-8875-0CCA-5389D6ACC7A2}"/>
              </a:ext>
            </a:extLst>
          </p:cNvPr>
          <p:cNvSpPr/>
          <p:nvPr/>
        </p:nvSpPr>
        <p:spPr>
          <a:xfrm>
            <a:off x="2014274" y="2783843"/>
            <a:ext cx="2459692" cy="222761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화살표 연결선 79">
            <a:extLst>
              <a:ext uri="{FF2B5EF4-FFF2-40B4-BE49-F238E27FC236}">
                <a16:creationId xmlns:a16="http://schemas.microsoft.com/office/drawing/2014/main" id="{93964870-771B-B493-05C2-7F15AD4FD7C3}"/>
              </a:ext>
            </a:extLst>
          </p:cNvPr>
          <p:cNvCxnSpPr>
            <a:cxnSpLocks/>
            <a:stCxn id="117" idx="3"/>
            <a:endCxn id="116" idx="1"/>
          </p:cNvCxnSpPr>
          <p:nvPr/>
        </p:nvCxnSpPr>
        <p:spPr>
          <a:xfrm flipV="1">
            <a:off x="4473966" y="1787506"/>
            <a:ext cx="815778" cy="1107718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59FC9B9-C22E-3F0B-50EA-CFC8641FCB95}"/>
              </a:ext>
            </a:extLst>
          </p:cNvPr>
          <p:cNvSpPr txBox="1"/>
          <p:nvPr/>
        </p:nvSpPr>
        <p:spPr>
          <a:xfrm>
            <a:off x="5389709" y="1856703"/>
            <a:ext cx="235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123-456-789 01 </a:t>
            </a:r>
            <a:r>
              <a:rPr lang="ko-KR" altLang="en-US" sz="1200" dirty="0">
                <a:latin typeface="+mj-ea"/>
                <a:ea typeface="+mj-ea"/>
              </a:rPr>
              <a:t>홍길동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418E3F2-74C4-1AE8-ABB2-3F2985629799}"/>
              </a:ext>
            </a:extLst>
          </p:cNvPr>
          <p:cNvSpPr txBox="1"/>
          <p:nvPr/>
        </p:nvSpPr>
        <p:spPr>
          <a:xfrm>
            <a:off x="7849006" y="1856703"/>
            <a:ext cx="82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****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2D8C1DE-0579-F338-CFAB-FEFC53EB103F}"/>
              </a:ext>
            </a:extLst>
          </p:cNvPr>
          <p:cNvSpPr txBox="1"/>
          <p:nvPr/>
        </p:nvSpPr>
        <p:spPr>
          <a:xfrm>
            <a:off x="5266344" y="952335"/>
            <a:ext cx="21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계좌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계좌 비번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0FF6093-D5B1-A995-B736-86A7FBE90350}"/>
              </a:ext>
            </a:extLst>
          </p:cNvPr>
          <p:cNvGrpSpPr/>
          <p:nvPr/>
        </p:nvGrpSpPr>
        <p:grpSpPr>
          <a:xfrm>
            <a:off x="2386355" y="6252027"/>
            <a:ext cx="868212" cy="373565"/>
            <a:chOff x="1608061" y="6220350"/>
            <a:chExt cx="868212" cy="37356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EA65A90-C6C3-2A1C-B9F2-C46139D9CE0A}"/>
                </a:ext>
              </a:extLst>
            </p:cNvPr>
            <p:cNvSpPr txBox="1"/>
            <p:nvPr/>
          </p:nvSpPr>
          <p:spPr>
            <a:xfrm>
              <a:off x="1937343" y="622458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자산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평가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BEBBF00-A171-D792-5FD1-AF49897D3E89}"/>
                </a:ext>
              </a:extLst>
            </p:cNvPr>
            <p:cNvSpPr txBox="1"/>
            <p:nvPr/>
          </p:nvSpPr>
          <p:spPr>
            <a:xfrm>
              <a:off x="1608061" y="622035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ST</a:t>
              </a:r>
              <a:b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주문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35B2EAFD-F0CB-2D88-9AF0-D269AF228C09}"/>
              </a:ext>
            </a:extLst>
          </p:cNvPr>
          <p:cNvSpPr txBox="1"/>
          <p:nvPr/>
        </p:nvSpPr>
        <p:spPr>
          <a:xfrm>
            <a:off x="2374752" y="3155899"/>
            <a:ext cx="567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CC3300"/>
                </a:solidFill>
              </a:rPr>
              <a:t>18,900</a:t>
            </a:r>
          </a:p>
        </p:txBody>
      </p:sp>
    </p:spTree>
    <p:extLst>
      <p:ext uri="{BB962C8B-B14F-4D97-AF65-F5344CB8AC3E}">
        <p14:creationId xmlns:p14="http://schemas.microsoft.com/office/powerpoint/2010/main" val="298404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83D650-2A3D-157A-37F4-5156A8DA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47" y="2722285"/>
            <a:ext cx="2770632" cy="3342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0E5245-8BEF-73F1-4698-4FEB1E8D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655" y="1863462"/>
            <a:ext cx="3735010" cy="7547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DD6141-CD4D-038B-67BC-C56B820E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04" y="1421845"/>
            <a:ext cx="2485644" cy="5379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03C9430E-C734-EDBE-5D1B-FFA9B4D702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2249" y="2051813"/>
          <a:ext cx="2246022" cy="42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416400" imgH="641520" progId="PBrush">
                  <p:embed/>
                </p:oleObj>
              </mc:Choice>
              <mc:Fallback>
                <p:oleObj name="Bitmap Image" r:id="rId5" imgW="3416400" imgH="64152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03C9430E-C734-EDBE-5D1B-FFA9B4D70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2249" y="2051813"/>
                        <a:ext cx="2246022" cy="42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</a:t>
            </a:r>
            <a:r>
              <a:rPr lang="ko-KR" altLang="en-US" dirty="0"/>
              <a:t>주문</a:t>
            </a:r>
            <a:r>
              <a:rPr lang="en-US" altLang="ko-KR" dirty="0"/>
              <a:t>(</a:t>
            </a:r>
            <a:r>
              <a:rPr lang="ko-KR" altLang="en-US" dirty="0"/>
              <a:t>매도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479C73-20B7-4258-A2C3-7E3458478DD3}"/>
              </a:ext>
            </a:extLst>
          </p:cNvPr>
          <p:cNvSpPr txBox="1"/>
          <p:nvPr/>
        </p:nvSpPr>
        <p:spPr>
          <a:xfrm>
            <a:off x="4982851" y="6383520"/>
            <a:ext cx="61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부분은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주문매도 화면과 동일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9E2731-7003-6AB9-97A4-D9725432B4D6}"/>
              </a:ext>
            </a:extLst>
          </p:cNvPr>
          <p:cNvSpPr/>
          <p:nvPr/>
        </p:nvSpPr>
        <p:spPr>
          <a:xfrm>
            <a:off x="1944110" y="3456160"/>
            <a:ext cx="1007370" cy="238947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69">
            <a:extLst>
              <a:ext uri="{FF2B5EF4-FFF2-40B4-BE49-F238E27FC236}">
                <a16:creationId xmlns:a16="http://schemas.microsoft.com/office/drawing/2014/main" id="{4E0B19B1-42C9-7CA6-84CB-97D4142B43D0}"/>
              </a:ext>
            </a:extLst>
          </p:cNvPr>
          <p:cNvCxnSpPr>
            <a:cxnSpLocks/>
            <a:stCxn id="51" idx="1"/>
            <a:endCxn id="64" idx="2"/>
          </p:cNvCxnSpPr>
          <p:nvPr/>
        </p:nvCxnSpPr>
        <p:spPr>
          <a:xfrm rot="10800000">
            <a:off x="961123" y="3733159"/>
            <a:ext cx="991242" cy="767720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8D70F1-7F79-809D-5C67-F256D6548C47}"/>
              </a:ext>
            </a:extLst>
          </p:cNvPr>
          <p:cNvGrpSpPr/>
          <p:nvPr/>
        </p:nvGrpSpPr>
        <p:grpSpPr>
          <a:xfrm>
            <a:off x="1548153" y="6529119"/>
            <a:ext cx="868212" cy="373565"/>
            <a:chOff x="1608061" y="6220350"/>
            <a:chExt cx="868212" cy="3735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F444AE-5115-5802-BD51-5582FF5D5A15}"/>
                </a:ext>
              </a:extLst>
            </p:cNvPr>
            <p:cNvSpPr txBox="1"/>
            <p:nvPr/>
          </p:nvSpPr>
          <p:spPr>
            <a:xfrm>
              <a:off x="1937343" y="622458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자산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평가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CFAF40-A12C-59A4-D051-54A46FF00C7E}"/>
                </a:ext>
              </a:extLst>
            </p:cNvPr>
            <p:cNvSpPr txBox="1"/>
            <p:nvPr/>
          </p:nvSpPr>
          <p:spPr>
            <a:xfrm>
              <a:off x="1608061" y="622035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ST</a:t>
              </a:r>
              <a:b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주문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796E297-60FD-E2E2-B291-52BC443F9647}"/>
              </a:ext>
            </a:extLst>
          </p:cNvPr>
          <p:cNvSpPr txBox="1"/>
          <p:nvPr/>
        </p:nvSpPr>
        <p:spPr>
          <a:xfrm>
            <a:off x="2310840" y="1727399"/>
            <a:ext cx="1439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7D8FE7-92B1-4291-C07A-20AF4DF2E365}"/>
              </a:ext>
            </a:extLst>
          </p:cNvPr>
          <p:cNvSpPr/>
          <p:nvPr/>
        </p:nvSpPr>
        <p:spPr>
          <a:xfrm>
            <a:off x="3276298" y="2314300"/>
            <a:ext cx="686173" cy="112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E5EFEF-4BF4-A2CD-452E-3553B02FEB99}"/>
              </a:ext>
            </a:extLst>
          </p:cNvPr>
          <p:cNvSpPr txBox="1"/>
          <p:nvPr/>
        </p:nvSpPr>
        <p:spPr>
          <a:xfrm>
            <a:off x="3597807" y="2805373"/>
            <a:ext cx="433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****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B9C79-53CB-13AA-67D0-99F8D0C0B871}"/>
              </a:ext>
            </a:extLst>
          </p:cNvPr>
          <p:cNvSpPr txBox="1"/>
          <p:nvPr/>
        </p:nvSpPr>
        <p:spPr>
          <a:xfrm>
            <a:off x="2081569" y="2785832"/>
            <a:ext cx="1610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123-456-789 01 </a:t>
            </a:r>
            <a:r>
              <a:rPr lang="ko-KR" altLang="en-US" sz="900" dirty="0">
                <a:latin typeface="+mj-ea"/>
                <a:ea typeface="+mj-ea"/>
              </a:rPr>
              <a:t>홍길동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endParaRPr lang="ko-KR" altLang="en-US" sz="900" dirty="0"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5E3C36-3E75-FB15-33BF-AF7D341BDB37}"/>
              </a:ext>
            </a:extLst>
          </p:cNvPr>
          <p:cNvGrpSpPr/>
          <p:nvPr/>
        </p:nvGrpSpPr>
        <p:grpSpPr>
          <a:xfrm>
            <a:off x="2448508" y="3481403"/>
            <a:ext cx="572188" cy="2313273"/>
            <a:chOff x="5050003" y="2756926"/>
            <a:chExt cx="572188" cy="23132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FC63C-1034-3407-FD88-B8A5342CCADB}"/>
                </a:ext>
              </a:extLst>
            </p:cNvPr>
            <p:cNvSpPr txBox="1"/>
            <p:nvPr/>
          </p:nvSpPr>
          <p:spPr>
            <a:xfrm>
              <a:off x="5050003" y="2756926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A37C11-41FC-59A1-7C9E-27A5ADE5AB66}"/>
                </a:ext>
              </a:extLst>
            </p:cNvPr>
            <p:cNvSpPr txBox="1"/>
            <p:nvPr/>
          </p:nvSpPr>
          <p:spPr>
            <a:xfrm>
              <a:off x="5050003" y="2989082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16,150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603E38-F2E8-4307-8C0F-9513AD3E8ABB}"/>
                </a:ext>
              </a:extLst>
            </p:cNvPr>
            <p:cNvSpPr txBox="1"/>
            <p:nvPr/>
          </p:nvSpPr>
          <p:spPr>
            <a:xfrm>
              <a:off x="5050003" y="3220730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16,100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19AE74-F0B0-8324-0022-C7CA4A7E1551}"/>
                </a:ext>
              </a:extLst>
            </p:cNvPr>
            <p:cNvSpPr txBox="1"/>
            <p:nvPr/>
          </p:nvSpPr>
          <p:spPr>
            <a:xfrm>
              <a:off x="5050003" y="3441710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83318D-462F-BCD2-7308-6C301029D867}"/>
                </a:ext>
              </a:extLst>
            </p:cNvPr>
            <p:cNvSpPr txBox="1"/>
            <p:nvPr/>
          </p:nvSpPr>
          <p:spPr>
            <a:xfrm>
              <a:off x="5050003" y="3666754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15,950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2C7F-20C4-9B37-0CD7-4DC67F5DFD6E}"/>
                </a:ext>
              </a:extLst>
            </p:cNvPr>
            <p:cNvSpPr txBox="1"/>
            <p:nvPr/>
          </p:nvSpPr>
          <p:spPr>
            <a:xfrm>
              <a:off x="5050003" y="389433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15,900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B47E5F-594A-7DEE-FEBD-B4B200D2E68A}"/>
                </a:ext>
              </a:extLst>
            </p:cNvPr>
            <p:cNvSpPr txBox="1"/>
            <p:nvPr/>
          </p:nvSpPr>
          <p:spPr>
            <a:xfrm>
              <a:off x="5050003" y="4107317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15,850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44E74E-A94A-0E5E-3C1E-A2F0ABD3A46D}"/>
                </a:ext>
              </a:extLst>
            </p:cNvPr>
            <p:cNvSpPr txBox="1"/>
            <p:nvPr/>
          </p:nvSpPr>
          <p:spPr>
            <a:xfrm>
              <a:off x="5055083" y="437185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15,650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00DBC-6B65-1CF5-0BD5-1DD20AF51584}"/>
                </a:ext>
              </a:extLst>
            </p:cNvPr>
            <p:cNvSpPr txBox="1"/>
            <p:nvPr/>
          </p:nvSpPr>
          <p:spPr>
            <a:xfrm>
              <a:off x="5055083" y="461061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15,500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B47F54-DE93-D6C5-A2C5-6B51B5CC50B4}"/>
                </a:ext>
              </a:extLst>
            </p:cNvPr>
            <p:cNvSpPr txBox="1"/>
            <p:nvPr/>
          </p:nvSpPr>
          <p:spPr>
            <a:xfrm>
              <a:off x="5055083" y="482397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15,400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0332257-DABA-2D8F-399B-8B967267E4E9}"/>
              </a:ext>
            </a:extLst>
          </p:cNvPr>
          <p:cNvSpPr txBox="1"/>
          <p:nvPr/>
        </p:nvSpPr>
        <p:spPr>
          <a:xfrm>
            <a:off x="1957445" y="3515482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7,200.23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DAC71D-768C-C96D-30CD-BF8DB1DDB003}"/>
              </a:ext>
            </a:extLst>
          </p:cNvPr>
          <p:cNvSpPr txBox="1"/>
          <p:nvPr/>
        </p:nvSpPr>
        <p:spPr>
          <a:xfrm>
            <a:off x="1959985" y="3733922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8,216.64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B4FADE-CC99-BAF7-F8B1-EAE0C492D029}"/>
              </a:ext>
            </a:extLst>
          </p:cNvPr>
          <p:cNvSpPr txBox="1"/>
          <p:nvPr/>
        </p:nvSpPr>
        <p:spPr>
          <a:xfrm>
            <a:off x="1957445" y="3954902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/>
              <a:t>3,222.12</a:t>
            </a:r>
            <a:endParaRPr lang="en-US" altLang="ko-KR" sz="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E34BDF-95E4-A06E-439E-5AB6F922796F}"/>
              </a:ext>
            </a:extLst>
          </p:cNvPr>
          <p:cNvSpPr txBox="1"/>
          <p:nvPr/>
        </p:nvSpPr>
        <p:spPr>
          <a:xfrm>
            <a:off x="1952365" y="4189598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5,046.87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5C9FEE-8093-1561-22BA-81F343A6471F}"/>
              </a:ext>
            </a:extLst>
          </p:cNvPr>
          <p:cNvSpPr txBox="1"/>
          <p:nvPr/>
        </p:nvSpPr>
        <p:spPr>
          <a:xfrm>
            <a:off x="1952365" y="4408546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2,629.13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52584-DB6F-E561-B93A-3C33322557D2}"/>
              </a:ext>
            </a:extLst>
          </p:cNvPr>
          <p:cNvSpPr txBox="1"/>
          <p:nvPr/>
        </p:nvSpPr>
        <p:spPr>
          <a:xfrm>
            <a:off x="1947285" y="4644766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2,436.12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113890-06D0-2458-FA6E-C9A8F7BB647A}"/>
              </a:ext>
            </a:extLst>
          </p:cNvPr>
          <p:cNvSpPr txBox="1"/>
          <p:nvPr/>
        </p:nvSpPr>
        <p:spPr>
          <a:xfrm>
            <a:off x="1949825" y="486257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82.13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691B5C-6AEE-C30B-B5DF-A9F85FF76ACD}"/>
              </a:ext>
            </a:extLst>
          </p:cNvPr>
          <p:cNvSpPr txBox="1"/>
          <p:nvPr/>
        </p:nvSpPr>
        <p:spPr>
          <a:xfrm>
            <a:off x="1949190" y="512292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32.44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88D1CA-1DA4-BD02-4C13-C8F711F823FD}"/>
              </a:ext>
            </a:extLst>
          </p:cNvPr>
          <p:cNvSpPr txBox="1"/>
          <p:nvPr/>
        </p:nvSpPr>
        <p:spPr>
          <a:xfrm>
            <a:off x="1944110" y="535914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123.63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0463C7-390E-57EE-0B04-A43DA74CB330}"/>
              </a:ext>
            </a:extLst>
          </p:cNvPr>
          <p:cNvSpPr txBox="1"/>
          <p:nvPr/>
        </p:nvSpPr>
        <p:spPr>
          <a:xfrm>
            <a:off x="1946650" y="555472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77.12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4B1A1B-9F9E-E5B5-8A42-70FE2755A657}"/>
              </a:ext>
            </a:extLst>
          </p:cNvPr>
          <p:cNvSpPr txBox="1"/>
          <p:nvPr/>
        </p:nvSpPr>
        <p:spPr>
          <a:xfrm>
            <a:off x="3597807" y="4903472"/>
            <a:ext cx="567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/>
              <a:t>0.00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0BDFA5-EEC3-1504-5BB8-3D1D6F69C7F0}"/>
              </a:ext>
            </a:extLst>
          </p:cNvPr>
          <p:cNvSpPr txBox="1"/>
          <p:nvPr/>
        </p:nvSpPr>
        <p:spPr>
          <a:xfrm>
            <a:off x="3593761" y="5099838"/>
            <a:ext cx="567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/>
              <a:t>0.00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68FA92-E635-1957-EB93-EBA6C48E427F}"/>
              </a:ext>
            </a:extLst>
          </p:cNvPr>
          <p:cNvSpPr txBox="1"/>
          <p:nvPr/>
        </p:nvSpPr>
        <p:spPr>
          <a:xfrm>
            <a:off x="166344" y="3086828"/>
            <a:ext cx="1589558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호가잔량</a:t>
            </a:r>
            <a:br>
              <a:rPr lang="en-US" altLang="ko-KR" dirty="0"/>
            </a:br>
            <a:r>
              <a:rPr lang="ko-KR" altLang="en-US" dirty="0"/>
              <a:t>수수 표시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E85872-F4CF-B84E-0984-BFF09742A2A2}"/>
              </a:ext>
            </a:extLst>
          </p:cNvPr>
          <p:cNvSpPr txBox="1"/>
          <p:nvPr/>
        </p:nvSpPr>
        <p:spPr>
          <a:xfrm>
            <a:off x="3525777" y="3590448"/>
            <a:ext cx="5671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j-ea"/>
                <a:ea typeface="+mj-ea"/>
              </a:rPr>
              <a:t>122.33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A367041-3837-8B14-B8B0-1E713F5342D2}"/>
              </a:ext>
            </a:extLst>
          </p:cNvPr>
          <p:cNvSpPr/>
          <p:nvPr/>
        </p:nvSpPr>
        <p:spPr>
          <a:xfrm>
            <a:off x="3001859" y="3064792"/>
            <a:ext cx="1509346" cy="287880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B332DB-132E-1E03-627B-187F3C644926}"/>
              </a:ext>
            </a:extLst>
          </p:cNvPr>
          <p:cNvCxnSpPr>
            <a:cxnSpLocks/>
            <a:stCxn id="79" idx="3"/>
            <a:endCxn id="14" idx="1"/>
          </p:cNvCxnSpPr>
          <p:nvPr/>
        </p:nvCxnSpPr>
        <p:spPr>
          <a:xfrm flipV="1">
            <a:off x="4511205" y="4393351"/>
            <a:ext cx="770442" cy="110845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17E37B5-251C-83C0-605B-45FD7B1C4265}"/>
              </a:ext>
            </a:extLst>
          </p:cNvPr>
          <p:cNvSpPr txBox="1"/>
          <p:nvPr/>
        </p:nvSpPr>
        <p:spPr>
          <a:xfrm>
            <a:off x="6364276" y="3761920"/>
            <a:ext cx="913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latin typeface="+mj-ea"/>
                <a:ea typeface="+mj-ea"/>
              </a:rPr>
              <a:t>122.33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7977642-AC2D-8A9E-1137-E31DFF15BC25}"/>
              </a:ext>
            </a:extLst>
          </p:cNvPr>
          <p:cNvSpPr/>
          <p:nvPr/>
        </p:nvSpPr>
        <p:spPr>
          <a:xfrm>
            <a:off x="5334000" y="2791148"/>
            <a:ext cx="2128520" cy="4216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79A9AB-4AA7-8898-D7EE-7EA85D099041}"/>
              </a:ext>
            </a:extLst>
          </p:cNvPr>
          <p:cNvSpPr txBox="1"/>
          <p:nvPr/>
        </p:nvSpPr>
        <p:spPr>
          <a:xfrm>
            <a:off x="8479222" y="4772042"/>
            <a:ext cx="229971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주문 수량 소수 입력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488EB1A0-349C-202C-E8BC-F7F30F41CFD0}"/>
              </a:ext>
            </a:extLst>
          </p:cNvPr>
          <p:cNvSpPr/>
          <p:nvPr/>
        </p:nvSpPr>
        <p:spPr>
          <a:xfrm>
            <a:off x="6552633" y="3721124"/>
            <a:ext cx="792803" cy="3455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69">
            <a:extLst>
              <a:ext uri="{FF2B5EF4-FFF2-40B4-BE49-F238E27FC236}">
                <a16:creationId xmlns:a16="http://schemas.microsoft.com/office/drawing/2014/main" id="{4F63BF7F-6E9B-0F21-E37E-77C0597C40DB}"/>
              </a:ext>
            </a:extLst>
          </p:cNvPr>
          <p:cNvCxnSpPr>
            <a:cxnSpLocks/>
            <a:stCxn id="104" idx="6"/>
            <a:endCxn id="103" idx="0"/>
          </p:cNvCxnSpPr>
          <p:nvPr/>
        </p:nvCxnSpPr>
        <p:spPr>
          <a:xfrm>
            <a:off x="7345436" y="3893876"/>
            <a:ext cx="2283644" cy="878166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2E14EB4-D7FB-8875-0CCA-5389D6ACC7A2}"/>
              </a:ext>
            </a:extLst>
          </p:cNvPr>
          <p:cNvSpPr/>
          <p:nvPr/>
        </p:nvSpPr>
        <p:spPr>
          <a:xfrm>
            <a:off x="2014274" y="2783843"/>
            <a:ext cx="2459692" cy="222761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화살표 연결선 79">
            <a:extLst>
              <a:ext uri="{FF2B5EF4-FFF2-40B4-BE49-F238E27FC236}">
                <a16:creationId xmlns:a16="http://schemas.microsoft.com/office/drawing/2014/main" id="{93964870-771B-B493-05C2-7F15AD4FD7C3}"/>
              </a:ext>
            </a:extLst>
          </p:cNvPr>
          <p:cNvCxnSpPr>
            <a:cxnSpLocks/>
            <a:stCxn id="117" idx="3"/>
            <a:endCxn id="11" idx="1"/>
          </p:cNvCxnSpPr>
          <p:nvPr/>
        </p:nvCxnSpPr>
        <p:spPr>
          <a:xfrm flipV="1">
            <a:off x="4473966" y="2240834"/>
            <a:ext cx="825689" cy="654390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59FC9B9-C22E-3F0B-50EA-CFC8641FCB95}"/>
              </a:ext>
            </a:extLst>
          </p:cNvPr>
          <p:cNvSpPr txBox="1"/>
          <p:nvPr/>
        </p:nvSpPr>
        <p:spPr>
          <a:xfrm>
            <a:off x="5299655" y="2286196"/>
            <a:ext cx="235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123-456-789 01 </a:t>
            </a:r>
            <a:r>
              <a:rPr lang="ko-KR" altLang="en-US" sz="1200" dirty="0">
                <a:latin typeface="+mj-ea"/>
                <a:ea typeface="+mj-ea"/>
              </a:rPr>
              <a:t>홍길동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418E3F2-74C4-1AE8-ABB2-3F2985629799}"/>
              </a:ext>
            </a:extLst>
          </p:cNvPr>
          <p:cNvSpPr txBox="1"/>
          <p:nvPr/>
        </p:nvSpPr>
        <p:spPr>
          <a:xfrm>
            <a:off x="7758952" y="2286196"/>
            <a:ext cx="82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****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2D8C1DE-0579-F338-CFAB-FEFC53EB103F}"/>
              </a:ext>
            </a:extLst>
          </p:cNvPr>
          <p:cNvSpPr txBox="1"/>
          <p:nvPr/>
        </p:nvSpPr>
        <p:spPr>
          <a:xfrm>
            <a:off x="5175656" y="1396122"/>
            <a:ext cx="21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계좌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계좌 비번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A7888-D210-5564-EBA5-015704E434B0}"/>
              </a:ext>
            </a:extLst>
          </p:cNvPr>
          <p:cNvSpPr/>
          <p:nvPr/>
        </p:nvSpPr>
        <p:spPr>
          <a:xfrm>
            <a:off x="2479675" y="5122921"/>
            <a:ext cx="465842" cy="180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8D370A-7FAC-EDD2-C00F-6F0DF7163D9E}"/>
              </a:ext>
            </a:extLst>
          </p:cNvPr>
          <p:cNvGrpSpPr/>
          <p:nvPr/>
        </p:nvGrpSpPr>
        <p:grpSpPr>
          <a:xfrm>
            <a:off x="2427917" y="6297828"/>
            <a:ext cx="868212" cy="372026"/>
            <a:chOff x="1608061" y="6224583"/>
            <a:chExt cx="868212" cy="3720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DEBF8A-B438-3255-6FBB-07BED8BA9717}"/>
                </a:ext>
              </a:extLst>
            </p:cNvPr>
            <p:cNvSpPr txBox="1"/>
            <p:nvPr/>
          </p:nvSpPr>
          <p:spPr>
            <a:xfrm>
              <a:off x="1937343" y="622458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자산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평가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0A7FA2-64C7-2F8A-9B60-2A01C4705B5E}"/>
                </a:ext>
              </a:extLst>
            </p:cNvPr>
            <p:cNvSpPr txBox="1"/>
            <p:nvPr/>
          </p:nvSpPr>
          <p:spPr>
            <a:xfrm>
              <a:off x="1608061" y="62272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ST</a:t>
              </a:r>
              <a:b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주문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68B2EC-9FA9-B795-41C7-8BB727D99D8B}"/>
              </a:ext>
            </a:extLst>
          </p:cNvPr>
          <p:cNvSpPr txBox="1"/>
          <p:nvPr/>
        </p:nvSpPr>
        <p:spPr>
          <a:xfrm>
            <a:off x="2374752" y="3155899"/>
            <a:ext cx="567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CC3300"/>
                </a:solidFill>
              </a:rPr>
              <a:t>18,900</a:t>
            </a:r>
          </a:p>
        </p:txBody>
      </p:sp>
    </p:spTree>
    <p:extLst>
      <p:ext uri="{BB962C8B-B14F-4D97-AF65-F5344CB8AC3E}">
        <p14:creationId xmlns:p14="http://schemas.microsoft.com/office/powerpoint/2010/main" val="373577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01B4648-76BE-CDCD-1C41-F5AC50C8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655" y="2716922"/>
            <a:ext cx="3174492" cy="3643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20147E-D624-914B-994E-AE299D77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655" y="1892521"/>
            <a:ext cx="3739848" cy="7305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709F15-DD4B-EA74-C078-F9B0547E5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933" y="1396658"/>
            <a:ext cx="2486641" cy="53797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03C9430E-C734-EDBE-5D1B-FFA9B4D702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2249" y="2051813"/>
          <a:ext cx="2246022" cy="42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3416400" imgH="641520" progId="PBrush">
                  <p:embed/>
                </p:oleObj>
              </mc:Choice>
              <mc:Fallback>
                <p:oleObj name="Bitmap Image" r:id="rId5" imgW="3416400" imgH="64152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03C9430E-C734-EDBE-5D1B-FFA9B4D70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2249" y="2051813"/>
                        <a:ext cx="2246022" cy="42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</a:t>
            </a:r>
            <a:r>
              <a:rPr lang="ko-KR" altLang="en-US" dirty="0"/>
              <a:t>주문</a:t>
            </a:r>
            <a:r>
              <a:rPr lang="en-US" altLang="ko-KR" dirty="0"/>
              <a:t>(</a:t>
            </a:r>
            <a:r>
              <a:rPr lang="ko-KR" altLang="en-US" dirty="0"/>
              <a:t>정정</a:t>
            </a:r>
            <a:r>
              <a:rPr lang="en-US" altLang="ko-KR" dirty="0"/>
              <a:t>/</a:t>
            </a:r>
            <a:r>
              <a:rPr lang="ko-KR" altLang="en-US" dirty="0"/>
              <a:t>취소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479C73-20B7-4258-A2C3-7E3458478DD3}"/>
              </a:ext>
            </a:extLst>
          </p:cNvPr>
          <p:cNvSpPr txBox="1"/>
          <p:nvPr/>
        </p:nvSpPr>
        <p:spPr>
          <a:xfrm>
            <a:off x="4982851" y="6383520"/>
            <a:ext cx="61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부분은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주문 정정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 화면과 동일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9E2731-7003-6AB9-97A4-D9725432B4D6}"/>
              </a:ext>
            </a:extLst>
          </p:cNvPr>
          <p:cNvSpPr/>
          <p:nvPr/>
        </p:nvSpPr>
        <p:spPr>
          <a:xfrm>
            <a:off x="1944110" y="3456160"/>
            <a:ext cx="1007370" cy="238947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69">
            <a:extLst>
              <a:ext uri="{FF2B5EF4-FFF2-40B4-BE49-F238E27FC236}">
                <a16:creationId xmlns:a16="http://schemas.microsoft.com/office/drawing/2014/main" id="{4E0B19B1-42C9-7CA6-84CB-97D4142B43D0}"/>
              </a:ext>
            </a:extLst>
          </p:cNvPr>
          <p:cNvCxnSpPr>
            <a:cxnSpLocks/>
            <a:stCxn id="51" idx="1"/>
            <a:endCxn id="64" idx="2"/>
          </p:cNvCxnSpPr>
          <p:nvPr/>
        </p:nvCxnSpPr>
        <p:spPr>
          <a:xfrm rot="10800000">
            <a:off x="961123" y="3733159"/>
            <a:ext cx="991242" cy="767720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8D70F1-7F79-809D-5C67-F256D6548C47}"/>
              </a:ext>
            </a:extLst>
          </p:cNvPr>
          <p:cNvGrpSpPr/>
          <p:nvPr/>
        </p:nvGrpSpPr>
        <p:grpSpPr>
          <a:xfrm>
            <a:off x="1548153" y="6529119"/>
            <a:ext cx="868212" cy="373565"/>
            <a:chOff x="1608061" y="6220350"/>
            <a:chExt cx="868212" cy="3735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F444AE-5115-5802-BD51-5582FF5D5A15}"/>
                </a:ext>
              </a:extLst>
            </p:cNvPr>
            <p:cNvSpPr txBox="1"/>
            <p:nvPr/>
          </p:nvSpPr>
          <p:spPr>
            <a:xfrm>
              <a:off x="1937343" y="622458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자산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평가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CFAF40-A12C-59A4-D051-54A46FF00C7E}"/>
                </a:ext>
              </a:extLst>
            </p:cNvPr>
            <p:cNvSpPr txBox="1"/>
            <p:nvPr/>
          </p:nvSpPr>
          <p:spPr>
            <a:xfrm>
              <a:off x="1608061" y="622035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ST</a:t>
              </a:r>
              <a:b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주문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796E297-60FD-E2E2-B291-52BC443F9647}"/>
              </a:ext>
            </a:extLst>
          </p:cNvPr>
          <p:cNvSpPr txBox="1"/>
          <p:nvPr/>
        </p:nvSpPr>
        <p:spPr>
          <a:xfrm>
            <a:off x="2310840" y="1727399"/>
            <a:ext cx="1439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7D8FE7-92B1-4291-C07A-20AF4DF2E365}"/>
              </a:ext>
            </a:extLst>
          </p:cNvPr>
          <p:cNvSpPr/>
          <p:nvPr/>
        </p:nvSpPr>
        <p:spPr>
          <a:xfrm>
            <a:off x="3276298" y="2314300"/>
            <a:ext cx="686173" cy="112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E5EFEF-4BF4-A2CD-452E-3553B02FEB99}"/>
              </a:ext>
            </a:extLst>
          </p:cNvPr>
          <p:cNvSpPr txBox="1"/>
          <p:nvPr/>
        </p:nvSpPr>
        <p:spPr>
          <a:xfrm>
            <a:off x="3597807" y="2805373"/>
            <a:ext cx="433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****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B9C79-53CB-13AA-67D0-99F8D0C0B871}"/>
              </a:ext>
            </a:extLst>
          </p:cNvPr>
          <p:cNvSpPr txBox="1"/>
          <p:nvPr/>
        </p:nvSpPr>
        <p:spPr>
          <a:xfrm>
            <a:off x="2081569" y="2785832"/>
            <a:ext cx="1610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123-456-789 01 </a:t>
            </a:r>
            <a:r>
              <a:rPr lang="ko-KR" altLang="en-US" sz="900" dirty="0">
                <a:latin typeface="+mj-ea"/>
                <a:ea typeface="+mj-ea"/>
              </a:rPr>
              <a:t>홍길동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endParaRPr lang="ko-KR" altLang="en-US" sz="900" dirty="0">
              <a:latin typeface="+mj-ea"/>
              <a:ea typeface="+mj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B5E3C36-3E75-FB15-33BF-AF7D341BDB37}"/>
              </a:ext>
            </a:extLst>
          </p:cNvPr>
          <p:cNvGrpSpPr/>
          <p:nvPr/>
        </p:nvGrpSpPr>
        <p:grpSpPr>
          <a:xfrm>
            <a:off x="2448508" y="3481403"/>
            <a:ext cx="572188" cy="2313273"/>
            <a:chOff x="5050003" y="2756926"/>
            <a:chExt cx="572188" cy="23132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6FC63C-1034-3407-FD88-B8A5342CCADB}"/>
                </a:ext>
              </a:extLst>
            </p:cNvPr>
            <p:cNvSpPr txBox="1"/>
            <p:nvPr/>
          </p:nvSpPr>
          <p:spPr>
            <a:xfrm>
              <a:off x="5050003" y="2756926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A37C11-41FC-59A1-7C9E-27A5ADE5AB66}"/>
                </a:ext>
              </a:extLst>
            </p:cNvPr>
            <p:cNvSpPr txBox="1"/>
            <p:nvPr/>
          </p:nvSpPr>
          <p:spPr>
            <a:xfrm>
              <a:off x="5050003" y="2989082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16,150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603E38-F2E8-4307-8C0F-9513AD3E8ABB}"/>
                </a:ext>
              </a:extLst>
            </p:cNvPr>
            <p:cNvSpPr txBox="1"/>
            <p:nvPr/>
          </p:nvSpPr>
          <p:spPr>
            <a:xfrm>
              <a:off x="5050003" y="3220730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16,100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19AE74-F0B0-8324-0022-C7CA4A7E1551}"/>
                </a:ext>
              </a:extLst>
            </p:cNvPr>
            <p:cNvSpPr txBox="1"/>
            <p:nvPr/>
          </p:nvSpPr>
          <p:spPr>
            <a:xfrm>
              <a:off x="5050003" y="3441710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16,000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83318D-462F-BCD2-7308-6C301029D867}"/>
                </a:ext>
              </a:extLst>
            </p:cNvPr>
            <p:cNvSpPr txBox="1"/>
            <p:nvPr/>
          </p:nvSpPr>
          <p:spPr>
            <a:xfrm>
              <a:off x="5050003" y="3666754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15,950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2C7F-20C4-9B37-0CD7-4DC67F5DFD6E}"/>
                </a:ext>
              </a:extLst>
            </p:cNvPr>
            <p:cNvSpPr txBox="1"/>
            <p:nvPr/>
          </p:nvSpPr>
          <p:spPr>
            <a:xfrm>
              <a:off x="5050003" y="389433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15,900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B47E5F-594A-7DEE-FEBD-B4B200D2E68A}"/>
                </a:ext>
              </a:extLst>
            </p:cNvPr>
            <p:cNvSpPr txBox="1"/>
            <p:nvPr/>
          </p:nvSpPr>
          <p:spPr>
            <a:xfrm>
              <a:off x="5050003" y="4107317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15,850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44E74E-A94A-0E5E-3C1E-A2F0ABD3A46D}"/>
                </a:ext>
              </a:extLst>
            </p:cNvPr>
            <p:cNvSpPr txBox="1"/>
            <p:nvPr/>
          </p:nvSpPr>
          <p:spPr>
            <a:xfrm>
              <a:off x="5055083" y="437185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15,650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00DBC-6B65-1CF5-0BD5-1DD20AF51584}"/>
                </a:ext>
              </a:extLst>
            </p:cNvPr>
            <p:cNvSpPr txBox="1"/>
            <p:nvPr/>
          </p:nvSpPr>
          <p:spPr>
            <a:xfrm>
              <a:off x="5055083" y="461061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15,500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B47F54-DE93-D6C5-A2C5-6B51B5CC50B4}"/>
                </a:ext>
              </a:extLst>
            </p:cNvPr>
            <p:cNvSpPr txBox="1"/>
            <p:nvPr/>
          </p:nvSpPr>
          <p:spPr>
            <a:xfrm>
              <a:off x="5055083" y="482397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15,400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0332257-DABA-2D8F-399B-8B967267E4E9}"/>
              </a:ext>
            </a:extLst>
          </p:cNvPr>
          <p:cNvSpPr txBox="1"/>
          <p:nvPr/>
        </p:nvSpPr>
        <p:spPr>
          <a:xfrm>
            <a:off x="1957445" y="3515482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7,200.23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DAC71D-768C-C96D-30CD-BF8DB1DDB003}"/>
              </a:ext>
            </a:extLst>
          </p:cNvPr>
          <p:cNvSpPr txBox="1"/>
          <p:nvPr/>
        </p:nvSpPr>
        <p:spPr>
          <a:xfrm>
            <a:off x="1959985" y="3733922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8,216.64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B4FADE-CC99-BAF7-F8B1-EAE0C492D029}"/>
              </a:ext>
            </a:extLst>
          </p:cNvPr>
          <p:cNvSpPr txBox="1"/>
          <p:nvPr/>
        </p:nvSpPr>
        <p:spPr>
          <a:xfrm>
            <a:off x="1957445" y="3954902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3,222.12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E34BDF-95E4-A06E-439E-5AB6F922796F}"/>
              </a:ext>
            </a:extLst>
          </p:cNvPr>
          <p:cNvSpPr txBox="1"/>
          <p:nvPr/>
        </p:nvSpPr>
        <p:spPr>
          <a:xfrm>
            <a:off x="1952365" y="4189598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5,046.87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5C9FEE-8093-1561-22BA-81F343A6471F}"/>
              </a:ext>
            </a:extLst>
          </p:cNvPr>
          <p:cNvSpPr txBox="1"/>
          <p:nvPr/>
        </p:nvSpPr>
        <p:spPr>
          <a:xfrm>
            <a:off x="1952365" y="4408546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2,629.13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C52584-DB6F-E561-B93A-3C33322557D2}"/>
              </a:ext>
            </a:extLst>
          </p:cNvPr>
          <p:cNvSpPr txBox="1"/>
          <p:nvPr/>
        </p:nvSpPr>
        <p:spPr>
          <a:xfrm>
            <a:off x="1947285" y="4644766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2,436.12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113890-06D0-2458-FA6E-C9A8F7BB647A}"/>
              </a:ext>
            </a:extLst>
          </p:cNvPr>
          <p:cNvSpPr txBox="1"/>
          <p:nvPr/>
        </p:nvSpPr>
        <p:spPr>
          <a:xfrm>
            <a:off x="1949825" y="486257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82.13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691B5C-6AEE-C30B-B5DF-A9F85FF76ACD}"/>
              </a:ext>
            </a:extLst>
          </p:cNvPr>
          <p:cNvSpPr txBox="1"/>
          <p:nvPr/>
        </p:nvSpPr>
        <p:spPr>
          <a:xfrm>
            <a:off x="1949190" y="512292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32.44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88D1CA-1DA4-BD02-4C13-C8F711F823FD}"/>
              </a:ext>
            </a:extLst>
          </p:cNvPr>
          <p:cNvSpPr txBox="1"/>
          <p:nvPr/>
        </p:nvSpPr>
        <p:spPr>
          <a:xfrm>
            <a:off x="1944110" y="535914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123.63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0463C7-390E-57EE-0B04-A43DA74CB330}"/>
              </a:ext>
            </a:extLst>
          </p:cNvPr>
          <p:cNvSpPr txBox="1"/>
          <p:nvPr/>
        </p:nvSpPr>
        <p:spPr>
          <a:xfrm>
            <a:off x="1946650" y="5554721"/>
            <a:ext cx="5671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/>
              <a:t>77.12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68FA92-E635-1957-EB93-EBA6C48E427F}"/>
              </a:ext>
            </a:extLst>
          </p:cNvPr>
          <p:cNvSpPr txBox="1"/>
          <p:nvPr/>
        </p:nvSpPr>
        <p:spPr>
          <a:xfrm>
            <a:off x="166344" y="3086828"/>
            <a:ext cx="1589558" cy="6463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호가잔량</a:t>
            </a:r>
            <a:br>
              <a:rPr lang="en-US" altLang="ko-KR" dirty="0"/>
            </a:br>
            <a:r>
              <a:rPr lang="ko-KR" altLang="en-US" dirty="0"/>
              <a:t>수수 표시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E85872-F4CF-B84E-0984-BFF09742A2A2}"/>
              </a:ext>
            </a:extLst>
          </p:cNvPr>
          <p:cNvSpPr txBox="1"/>
          <p:nvPr/>
        </p:nvSpPr>
        <p:spPr>
          <a:xfrm>
            <a:off x="3504996" y="3583521"/>
            <a:ext cx="5671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j-ea"/>
                <a:ea typeface="+mj-ea"/>
              </a:rPr>
              <a:t>123.45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A367041-3837-8B14-B8B0-1E713F5342D2}"/>
              </a:ext>
            </a:extLst>
          </p:cNvPr>
          <p:cNvSpPr/>
          <p:nvPr/>
        </p:nvSpPr>
        <p:spPr>
          <a:xfrm>
            <a:off x="3001859" y="3064792"/>
            <a:ext cx="1509346" cy="287880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2B332DB-132E-1E03-627B-187F3C644926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4511205" y="4393351"/>
            <a:ext cx="770442" cy="110845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C17E37B5-251C-83C0-605B-45FD7B1C4265}"/>
              </a:ext>
            </a:extLst>
          </p:cNvPr>
          <p:cNvSpPr txBox="1"/>
          <p:nvPr/>
        </p:nvSpPr>
        <p:spPr>
          <a:xfrm>
            <a:off x="6414295" y="3943377"/>
            <a:ext cx="10372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atin typeface="+mj-ea"/>
                <a:ea typeface="+mj-ea"/>
              </a:rPr>
              <a:t>123.45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79A9AB-4AA7-8898-D7EE-7EA85D099041}"/>
              </a:ext>
            </a:extLst>
          </p:cNvPr>
          <p:cNvSpPr txBox="1"/>
          <p:nvPr/>
        </p:nvSpPr>
        <p:spPr>
          <a:xfrm>
            <a:off x="8821992" y="4759667"/>
            <a:ext cx="229971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주문 수량 소수 입력</a:t>
            </a: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488EB1A0-349C-202C-E8BC-F7F30F41CFD0}"/>
              </a:ext>
            </a:extLst>
          </p:cNvPr>
          <p:cNvSpPr/>
          <p:nvPr/>
        </p:nvSpPr>
        <p:spPr>
          <a:xfrm>
            <a:off x="6568557" y="3886613"/>
            <a:ext cx="959291" cy="45986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69">
            <a:extLst>
              <a:ext uri="{FF2B5EF4-FFF2-40B4-BE49-F238E27FC236}">
                <a16:creationId xmlns:a16="http://schemas.microsoft.com/office/drawing/2014/main" id="{4F63BF7F-6E9B-0F21-E37E-77C0597C40DB}"/>
              </a:ext>
            </a:extLst>
          </p:cNvPr>
          <p:cNvCxnSpPr>
            <a:cxnSpLocks/>
            <a:stCxn id="104" idx="6"/>
            <a:endCxn id="103" idx="0"/>
          </p:cNvCxnSpPr>
          <p:nvPr/>
        </p:nvCxnSpPr>
        <p:spPr>
          <a:xfrm>
            <a:off x="7527848" y="4116545"/>
            <a:ext cx="2444002" cy="643122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2E14EB4-D7FB-8875-0CCA-5389D6ACC7A2}"/>
              </a:ext>
            </a:extLst>
          </p:cNvPr>
          <p:cNvSpPr/>
          <p:nvPr/>
        </p:nvSpPr>
        <p:spPr>
          <a:xfrm>
            <a:off x="2014274" y="2783843"/>
            <a:ext cx="2459692" cy="222761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화살표 연결선 79">
            <a:extLst>
              <a:ext uri="{FF2B5EF4-FFF2-40B4-BE49-F238E27FC236}">
                <a16:creationId xmlns:a16="http://schemas.microsoft.com/office/drawing/2014/main" id="{93964870-771B-B493-05C2-7F15AD4FD7C3}"/>
              </a:ext>
            </a:extLst>
          </p:cNvPr>
          <p:cNvCxnSpPr>
            <a:cxnSpLocks/>
            <a:stCxn id="117" idx="3"/>
            <a:endCxn id="16" idx="1"/>
          </p:cNvCxnSpPr>
          <p:nvPr/>
        </p:nvCxnSpPr>
        <p:spPr>
          <a:xfrm flipV="1">
            <a:off x="4473966" y="2257797"/>
            <a:ext cx="825689" cy="637427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59FC9B9-C22E-3F0B-50EA-CFC8641FCB95}"/>
              </a:ext>
            </a:extLst>
          </p:cNvPr>
          <p:cNvSpPr txBox="1"/>
          <p:nvPr/>
        </p:nvSpPr>
        <p:spPr>
          <a:xfrm>
            <a:off x="5299655" y="2286196"/>
            <a:ext cx="235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123-456-789 01 </a:t>
            </a:r>
            <a:r>
              <a:rPr lang="ko-KR" altLang="en-US" sz="1200" dirty="0">
                <a:latin typeface="+mj-ea"/>
                <a:ea typeface="+mj-ea"/>
              </a:rPr>
              <a:t>홍길동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418E3F2-74C4-1AE8-ABB2-3F2985629799}"/>
              </a:ext>
            </a:extLst>
          </p:cNvPr>
          <p:cNvSpPr txBox="1"/>
          <p:nvPr/>
        </p:nvSpPr>
        <p:spPr>
          <a:xfrm>
            <a:off x="7758952" y="2286196"/>
            <a:ext cx="82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****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2D8C1DE-0579-F338-CFAB-FEFC53EB103F}"/>
              </a:ext>
            </a:extLst>
          </p:cNvPr>
          <p:cNvSpPr txBox="1"/>
          <p:nvPr/>
        </p:nvSpPr>
        <p:spPr>
          <a:xfrm>
            <a:off x="5175656" y="1396122"/>
            <a:ext cx="21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계좌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계좌 비번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6A7888-D210-5564-EBA5-015704E434B0}"/>
              </a:ext>
            </a:extLst>
          </p:cNvPr>
          <p:cNvSpPr/>
          <p:nvPr/>
        </p:nvSpPr>
        <p:spPr>
          <a:xfrm>
            <a:off x="2479675" y="5122921"/>
            <a:ext cx="465842" cy="1809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8D370A-7FAC-EDD2-C00F-6F0DF7163D9E}"/>
              </a:ext>
            </a:extLst>
          </p:cNvPr>
          <p:cNvGrpSpPr/>
          <p:nvPr/>
        </p:nvGrpSpPr>
        <p:grpSpPr>
          <a:xfrm>
            <a:off x="2427917" y="6297828"/>
            <a:ext cx="868212" cy="372026"/>
            <a:chOff x="1608061" y="6224583"/>
            <a:chExt cx="868212" cy="3720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DEBF8A-B438-3255-6FBB-07BED8BA9717}"/>
                </a:ext>
              </a:extLst>
            </p:cNvPr>
            <p:cNvSpPr txBox="1"/>
            <p:nvPr/>
          </p:nvSpPr>
          <p:spPr>
            <a:xfrm>
              <a:off x="1937343" y="622458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자산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평가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0A7FA2-64C7-2F8A-9B60-2A01C4705B5E}"/>
                </a:ext>
              </a:extLst>
            </p:cNvPr>
            <p:cNvSpPr txBox="1"/>
            <p:nvPr/>
          </p:nvSpPr>
          <p:spPr>
            <a:xfrm>
              <a:off x="1608061" y="62272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ST</a:t>
              </a:r>
              <a:b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주문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68B2EC-9FA9-B795-41C7-8BB727D99D8B}"/>
              </a:ext>
            </a:extLst>
          </p:cNvPr>
          <p:cNvSpPr txBox="1"/>
          <p:nvPr/>
        </p:nvSpPr>
        <p:spPr>
          <a:xfrm>
            <a:off x="2374752" y="3155899"/>
            <a:ext cx="5671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CC3300"/>
                </a:solidFill>
              </a:rPr>
              <a:t>18,900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DBE3D1-AAAF-DB5F-9D2E-2C852E2D7ACA}"/>
              </a:ext>
            </a:extLst>
          </p:cNvPr>
          <p:cNvSpPr txBox="1"/>
          <p:nvPr/>
        </p:nvSpPr>
        <p:spPr>
          <a:xfrm>
            <a:off x="3281390" y="3077829"/>
            <a:ext cx="515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1" dirty="0">
                <a:latin typeface="+mj-ea"/>
                <a:ea typeface="+mj-ea"/>
              </a:rPr>
              <a:t>15,650</a:t>
            </a:r>
          </a:p>
        </p:txBody>
      </p:sp>
    </p:spTree>
    <p:extLst>
      <p:ext uri="{BB962C8B-B14F-4D97-AF65-F5344CB8AC3E}">
        <p14:creationId xmlns:p14="http://schemas.microsoft.com/office/powerpoint/2010/main" val="74794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 </a:t>
            </a:r>
            <a:r>
              <a:rPr lang="ko-KR" altLang="en-US" dirty="0"/>
              <a:t>주문</a:t>
            </a:r>
            <a:r>
              <a:rPr lang="en-US" altLang="ko-KR" dirty="0"/>
              <a:t>(</a:t>
            </a:r>
            <a:r>
              <a:rPr lang="ko-KR" altLang="en-US" dirty="0"/>
              <a:t>주문내역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479C73-20B7-4258-A2C3-7E3458478DD3}"/>
              </a:ext>
            </a:extLst>
          </p:cNvPr>
          <p:cNvSpPr txBox="1"/>
          <p:nvPr/>
        </p:nvSpPr>
        <p:spPr>
          <a:xfrm>
            <a:off x="4306929" y="2371261"/>
            <a:ext cx="517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주문내역 화면과 동일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수량만 소수점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2560DD8-3AEC-F685-8D74-47A7CE5AB362}"/>
              </a:ext>
            </a:extLst>
          </p:cNvPr>
          <p:cNvGrpSpPr/>
          <p:nvPr/>
        </p:nvGrpSpPr>
        <p:grpSpPr>
          <a:xfrm>
            <a:off x="1072604" y="1728329"/>
            <a:ext cx="2505057" cy="5303474"/>
            <a:chOff x="7680189" y="1270000"/>
            <a:chExt cx="2505057" cy="53034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FC7E13-AABD-EBF6-2403-2ABA83334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3848" y="1270000"/>
              <a:ext cx="2451398" cy="530347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58670-33EB-2828-0984-3FB57A6B7A14}"/>
                </a:ext>
              </a:extLst>
            </p:cNvPr>
            <p:cNvSpPr txBox="1"/>
            <p:nvPr/>
          </p:nvSpPr>
          <p:spPr>
            <a:xfrm>
              <a:off x="9290994" y="2637991"/>
              <a:ext cx="4332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+mj-ea"/>
                  <a:ea typeface="+mj-ea"/>
                </a:rPr>
                <a:t>****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3EFA96-EF17-5D63-D98F-6556DCD62DB8}"/>
                </a:ext>
              </a:extLst>
            </p:cNvPr>
            <p:cNvSpPr txBox="1"/>
            <p:nvPr/>
          </p:nvSpPr>
          <p:spPr>
            <a:xfrm>
              <a:off x="7680189" y="1842853"/>
              <a:ext cx="18634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800010 | ST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일반 채권 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|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신용불가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C9F86A6-2A7C-D80F-CF92-FE4C73C1DF12}"/>
                </a:ext>
              </a:extLst>
            </p:cNvPr>
            <p:cNvSpPr/>
            <p:nvPr/>
          </p:nvSpPr>
          <p:spPr>
            <a:xfrm>
              <a:off x="8976411" y="2181554"/>
              <a:ext cx="686173" cy="112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1,257,327.04</a:t>
              </a:r>
              <a:endPara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CA392-EF1D-0EE8-7CE7-ECCC772AA60E}"/>
                </a:ext>
              </a:extLst>
            </p:cNvPr>
            <p:cNvSpPr txBox="1"/>
            <p:nvPr/>
          </p:nvSpPr>
          <p:spPr>
            <a:xfrm>
              <a:off x="7774756" y="2618450"/>
              <a:ext cx="16108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+mj-ea"/>
                  <a:ea typeface="+mj-ea"/>
                </a:rPr>
                <a:t>123-456-789 01 </a:t>
              </a:r>
              <a:r>
                <a:rPr lang="ko-KR" altLang="en-US" sz="900" dirty="0">
                  <a:latin typeface="+mj-ea"/>
                  <a:ea typeface="+mj-ea"/>
                </a:rPr>
                <a:t>홍길동</a:t>
              </a:r>
              <a:r>
                <a:rPr lang="en-US" altLang="ko-KR" sz="900" dirty="0">
                  <a:latin typeface="+mj-ea"/>
                  <a:ea typeface="+mj-ea"/>
                </a:rPr>
                <a:t> 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8E342E-2E93-EDE5-60A8-02E71306BEA7}"/>
              </a:ext>
            </a:extLst>
          </p:cNvPr>
          <p:cNvSpPr/>
          <p:nvPr/>
        </p:nvSpPr>
        <p:spPr>
          <a:xfrm>
            <a:off x="1219476" y="4073582"/>
            <a:ext cx="2298700" cy="419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08D71B7-D5AA-5927-CA16-9588B35826EE}"/>
              </a:ext>
            </a:extLst>
          </p:cNvPr>
          <p:cNvGrpSpPr/>
          <p:nvPr/>
        </p:nvGrpSpPr>
        <p:grpSpPr>
          <a:xfrm>
            <a:off x="4161739" y="2779568"/>
            <a:ext cx="5028264" cy="2585257"/>
            <a:chOff x="4026590" y="3589037"/>
            <a:chExt cx="3744686" cy="1582057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93C01E-64C1-38C6-0E31-105192E21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6590" y="3589037"/>
              <a:ext cx="3744686" cy="158205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7436B3-4906-D3C5-1D14-334DD4661913}"/>
                </a:ext>
              </a:extLst>
            </p:cNvPr>
            <p:cNvSpPr txBox="1"/>
            <p:nvPr/>
          </p:nvSpPr>
          <p:spPr>
            <a:xfrm>
              <a:off x="4195454" y="4757793"/>
              <a:ext cx="7411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0070C0"/>
                  </a:solidFill>
                  <a:latin typeface="+mj-ea"/>
                  <a:ea typeface="+mj-ea"/>
                </a:rPr>
                <a:t>매도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453965-21AF-772A-880F-D075C93773FE}"/>
                </a:ext>
              </a:extLst>
            </p:cNvPr>
            <p:cNvSpPr txBox="1"/>
            <p:nvPr/>
          </p:nvSpPr>
          <p:spPr>
            <a:xfrm>
              <a:off x="5360294" y="4610596"/>
              <a:ext cx="741162" cy="16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+mj-ea"/>
                  <a:ea typeface="+mj-ea"/>
                </a:rPr>
                <a:t>1.23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A5BFDC5-ACE1-6D9D-7DD9-223AA6A72767}"/>
                </a:ext>
              </a:extLst>
            </p:cNvPr>
            <p:cNvSpPr txBox="1"/>
            <p:nvPr/>
          </p:nvSpPr>
          <p:spPr>
            <a:xfrm>
              <a:off x="5366644" y="4801096"/>
              <a:ext cx="74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+mj-ea"/>
                  <a:ea typeface="+mj-ea"/>
                </a:rPr>
                <a:t>16,150</a:t>
              </a:r>
              <a:endParaRPr lang="ko-KR" altLang="en-US" sz="1100" dirty="0">
                <a:latin typeface="+mj-ea"/>
                <a:ea typeface="+mj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3F6C0A-7020-8D16-FA31-4716F6AC9D76}"/>
                </a:ext>
              </a:extLst>
            </p:cNvPr>
            <p:cNvSpPr txBox="1"/>
            <p:nvPr/>
          </p:nvSpPr>
          <p:spPr>
            <a:xfrm>
              <a:off x="5969894" y="4616946"/>
              <a:ext cx="741162" cy="16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+mj-ea"/>
                  <a:ea typeface="+mj-ea"/>
                </a:rPr>
                <a:t>0.00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A54DCE6-5978-9733-133C-7BB6945DE30D}"/>
                </a:ext>
              </a:extLst>
            </p:cNvPr>
            <p:cNvSpPr txBox="1"/>
            <p:nvPr/>
          </p:nvSpPr>
          <p:spPr>
            <a:xfrm>
              <a:off x="5976244" y="4807446"/>
              <a:ext cx="741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+mj-ea"/>
                  <a:ea typeface="+mj-ea"/>
                </a:rPr>
                <a:t>0</a:t>
              </a:r>
              <a:endParaRPr lang="ko-KR" altLang="en-US" sz="1100" dirty="0">
                <a:latin typeface="+mj-ea"/>
                <a:ea typeface="+mj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E529D8-7681-5AF3-355B-5605A176C736}"/>
                </a:ext>
              </a:extLst>
            </p:cNvPr>
            <p:cNvSpPr txBox="1"/>
            <p:nvPr/>
          </p:nvSpPr>
          <p:spPr>
            <a:xfrm>
              <a:off x="6814444" y="4629646"/>
              <a:ext cx="741162" cy="16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+mj-ea"/>
                  <a:ea typeface="+mj-ea"/>
                </a:rPr>
                <a:t>1.23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D2EF91F-F38E-96FC-E704-6C3174C41031}"/>
                </a:ext>
              </a:extLst>
            </p:cNvPr>
            <p:cNvSpPr txBox="1"/>
            <p:nvPr/>
          </p:nvSpPr>
          <p:spPr>
            <a:xfrm>
              <a:off x="6662044" y="4820146"/>
              <a:ext cx="8881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+mj-ea"/>
                  <a:ea typeface="+mj-ea"/>
                </a:rPr>
                <a:t>801413350</a:t>
              </a:r>
              <a:endParaRPr lang="ko-KR" altLang="en-US" sz="1100" dirty="0">
                <a:latin typeface="+mj-ea"/>
                <a:ea typeface="+mj-ea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19E2731-7003-6AB9-97A4-D9725432B4D6}"/>
              </a:ext>
            </a:extLst>
          </p:cNvPr>
          <p:cNvSpPr/>
          <p:nvPr/>
        </p:nvSpPr>
        <p:spPr>
          <a:xfrm>
            <a:off x="1126263" y="3346693"/>
            <a:ext cx="2451398" cy="1079647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화살표 연결선 69">
            <a:extLst>
              <a:ext uri="{FF2B5EF4-FFF2-40B4-BE49-F238E27FC236}">
                <a16:creationId xmlns:a16="http://schemas.microsoft.com/office/drawing/2014/main" id="{4E0B19B1-42C9-7CA6-84CB-97D4142B43D0}"/>
              </a:ext>
            </a:extLst>
          </p:cNvPr>
          <p:cNvCxnSpPr>
            <a:cxnSpLocks/>
            <a:stCxn id="71" idx="3"/>
            <a:endCxn id="44" idx="1"/>
          </p:cNvCxnSpPr>
          <p:nvPr/>
        </p:nvCxnSpPr>
        <p:spPr>
          <a:xfrm>
            <a:off x="3577661" y="3886517"/>
            <a:ext cx="584078" cy="18568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8D70F1-7F79-809D-5C67-F256D6548C47}"/>
              </a:ext>
            </a:extLst>
          </p:cNvPr>
          <p:cNvGrpSpPr/>
          <p:nvPr/>
        </p:nvGrpSpPr>
        <p:grpSpPr>
          <a:xfrm>
            <a:off x="1548153" y="6529119"/>
            <a:ext cx="868212" cy="373565"/>
            <a:chOff x="1608061" y="6220350"/>
            <a:chExt cx="868212" cy="37356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CF444AE-5115-5802-BD51-5582FF5D5A15}"/>
                </a:ext>
              </a:extLst>
            </p:cNvPr>
            <p:cNvSpPr txBox="1"/>
            <p:nvPr/>
          </p:nvSpPr>
          <p:spPr>
            <a:xfrm>
              <a:off x="1937343" y="622458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자산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평가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CFAF40-A12C-59A4-D051-54A46FF00C7E}"/>
                </a:ext>
              </a:extLst>
            </p:cNvPr>
            <p:cNvSpPr txBox="1"/>
            <p:nvPr/>
          </p:nvSpPr>
          <p:spPr>
            <a:xfrm>
              <a:off x="1608061" y="622035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ST</a:t>
              </a:r>
              <a:b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주문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796E297-60FD-E2E2-B291-52BC443F9647}"/>
              </a:ext>
            </a:extLst>
          </p:cNvPr>
          <p:cNvSpPr txBox="1"/>
          <p:nvPr/>
        </p:nvSpPr>
        <p:spPr>
          <a:xfrm>
            <a:off x="1496853" y="2034017"/>
            <a:ext cx="1439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DD05B0F-119B-E2C6-66FF-F02DAE3D7AFC}"/>
              </a:ext>
            </a:extLst>
          </p:cNvPr>
          <p:cNvSpPr txBox="1"/>
          <p:nvPr/>
        </p:nvSpPr>
        <p:spPr>
          <a:xfrm>
            <a:off x="9480383" y="5230056"/>
            <a:ext cx="1949866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수량 소수 표시</a:t>
            </a:r>
          </a:p>
        </p:txBody>
      </p:sp>
      <p:cxnSp>
        <p:nvCxnSpPr>
          <p:cNvPr id="84" name="직선 화살표 연결선 69">
            <a:extLst>
              <a:ext uri="{FF2B5EF4-FFF2-40B4-BE49-F238E27FC236}">
                <a16:creationId xmlns:a16="http://schemas.microsoft.com/office/drawing/2014/main" id="{F8CB160F-6CC5-A300-6059-23D7487CAEF9}"/>
              </a:ext>
            </a:extLst>
          </p:cNvPr>
          <p:cNvCxnSpPr>
            <a:cxnSpLocks/>
            <a:stCxn id="89" idx="6"/>
            <a:endCxn id="82" idx="0"/>
          </p:cNvCxnSpPr>
          <p:nvPr/>
        </p:nvCxnSpPr>
        <p:spPr>
          <a:xfrm>
            <a:off x="8922057" y="4607520"/>
            <a:ext cx="1533259" cy="622536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AAB1B438-84DB-6141-345F-91EF3B0D53F9}"/>
              </a:ext>
            </a:extLst>
          </p:cNvPr>
          <p:cNvSpPr/>
          <p:nvPr/>
        </p:nvSpPr>
        <p:spPr>
          <a:xfrm>
            <a:off x="6324080" y="4465610"/>
            <a:ext cx="672196" cy="272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95EFE826-B78B-1865-3167-E92B63C70C8B}"/>
              </a:ext>
            </a:extLst>
          </p:cNvPr>
          <p:cNvSpPr/>
          <p:nvPr/>
        </p:nvSpPr>
        <p:spPr>
          <a:xfrm>
            <a:off x="7158125" y="4468381"/>
            <a:ext cx="672196" cy="272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AA562FD-35C0-E0CF-BB05-44F78234FA61}"/>
              </a:ext>
            </a:extLst>
          </p:cNvPr>
          <p:cNvSpPr/>
          <p:nvPr/>
        </p:nvSpPr>
        <p:spPr>
          <a:xfrm>
            <a:off x="8249861" y="4471150"/>
            <a:ext cx="672196" cy="2727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화살표 연결선 69">
            <a:extLst>
              <a:ext uri="{FF2B5EF4-FFF2-40B4-BE49-F238E27FC236}">
                <a16:creationId xmlns:a16="http://schemas.microsoft.com/office/drawing/2014/main" id="{A4C44304-D40A-E40A-CBAE-B5B1A4BE37DD}"/>
              </a:ext>
            </a:extLst>
          </p:cNvPr>
          <p:cNvCxnSpPr>
            <a:cxnSpLocks/>
            <a:stCxn id="86" idx="0"/>
            <a:endCxn id="88" idx="0"/>
          </p:cNvCxnSpPr>
          <p:nvPr/>
        </p:nvCxnSpPr>
        <p:spPr>
          <a:xfrm rot="16200000" flipH="1">
            <a:off x="7075814" y="4049973"/>
            <a:ext cx="2771" cy="834045"/>
          </a:xfrm>
          <a:prstGeom prst="curvedConnector3">
            <a:avLst>
              <a:gd name="adj1" fmla="val -5249802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69">
            <a:extLst>
              <a:ext uri="{FF2B5EF4-FFF2-40B4-BE49-F238E27FC236}">
                <a16:creationId xmlns:a16="http://schemas.microsoft.com/office/drawing/2014/main" id="{C25FE78C-546E-4869-156A-31FCFE548DE1}"/>
              </a:ext>
            </a:extLst>
          </p:cNvPr>
          <p:cNvCxnSpPr>
            <a:cxnSpLocks/>
            <a:stCxn id="88" idx="0"/>
            <a:endCxn id="89" idx="0"/>
          </p:cNvCxnSpPr>
          <p:nvPr/>
        </p:nvCxnSpPr>
        <p:spPr>
          <a:xfrm rot="16200000" flipH="1">
            <a:off x="8038706" y="3923897"/>
            <a:ext cx="2769" cy="1091736"/>
          </a:xfrm>
          <a:prstGeom prst="curvedConnector3">
            <a:avLst>
              <a:gd name="adj1" fmla="val -5553774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758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90E10BF4-A95C-C420-150C-8B9D6111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47" y="1270000"/>
            <a:ext cx="2450592" cy="53065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 </a:t>
            </a:r>
            <a:r>
              <a:rPr lang="ko-KR" altLang="en-US" dirty="0"/>
              <a:t>자산평가</a:t>
            </a:r>
            <a:r>
              <a:rPr lang="en-US" altLang="ko-KR" dirty="0"/>
              <a:t>,</a:t>
            </a:r>
            <a:r>
              <a:rPr lang="ko-KR" altLang="en-US" dirty="0"/>
              <a:t>예수금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479C73-20B7-4258-A2C3-7E3458478DD3}"/>
              </a:ext>
            </a:extLst>
          </p:cNvPr>
          <p:cNvSpPr txBox="1"/>
          <p:nvPr/>
        </p:nvSpPr>
        <p:spPr>
          <a:xfrm>
            <a:off x="1335630" y="1299557"/>
            <a:ext cx="214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계좌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계좌 비번</a:t>
            </a:r>
          </a:p>
        </p:txBody>
      </p:sp>
      <p:cxnSp>
        <p:nvCxnSpPr>
          <p:cNvPr id="36" name="직선 화살표 연결선 69">
            <a:extLst>
              <a:ext uri="{FF2B5EF4-FFF2-40B4-BE49-F238E27FC236}">
                <a16:creationId xmlns:a16="http://schemas.microsoft.com/office/drawing/2014/main" id="{A5E8E80E-D819-403B-9F04-B718F5E8E9B8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4430540" y="2132204"/>
            <a:ext cx="327355" cy="16930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98B8AD-8EB6-4C91-A33C-E4A44E6A80C4}"/>
              </a:ext>
            </a:extLst>
          </p:cNvPr>
          <p:cNvSpPr/>
          <p:nvPr/>
        </p:nvSpPr>
        <p:spPr>
          <a:xfrm>
            <a:off x="4727637" y="2557309"/>
            <a:ext cx="2551102" cy="208706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69">
            <a:extLst>
              <a:ext uri="{FF2B5EF4-FFF2-40B4-BE49-F238E27FC236}">
                <a16:creationId xmlns:a16="http://schemas.microsoft.com/office/drawing/2014/main" id="{952CA467-85EC-498B-85F5-23F0E71599B6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rot="10800000" flipV="1">
            <a:off x="4326231" y="3600843"/>
            <a:ext cx="401406" cy="102595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27D97A2-DED7-4713-A775-7B9264D55B8B}"/>
              </a:ext>
            </a:extLst>
          </p:cNvPr>
          <p:cNvSpPr/>
          <p:nvPr/>
        </p:nvSpPr>
        <p:spPr>
          <a:xfrm>
            <a:off x="4778215" y="2132204"/>
            <a:ext cx="2449724" cy="33860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CA392-EF1D-0EE8-7CE7-ECCC772AA60E}"/>
              </a:ext>
            </a:extLst>
          </p:cNvPr>
          <p:cNvSpPr txBox="1"/>
          <p:nvPr/>
        </p:nvSpPr>
        <p:spPr>
          <a:xfrm>
            <a:off x="4757895" y="2186091"/>
            <a:ext cx="1610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123-456-789 01 </a:t>
            </a:r>
            <a:r>
              <a:rPr lang="ko-KR" altLang="en-US" sz="900" dirty="0">
                <a:latin typeface="+mj-ea"/>
                <a:ea typeface="+mj-ea"/>
              </a:rPr>
              <a:t>홍길동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358670-33EB-2828-0984-3FB57A6B7A14}"/>
              </a:ext>
            </a:extLst>
          </p:cNvPr>
          <p:cNvSpPr txBox="1"/>
          <p:nvPr/>
        </p:nvSpPr>
        <p:spPr>
          <a:xfrm>
            <a:off x="6349912" y="2198121"/>
            <a:ext cx="433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****</a:t>
            </a:r>
            <a:endParaRPr lang="ko-KR" altLang="en-US" sz="9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1FE230-B50F-3061-6582-DF22DA6F8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07" y="1716128"/>
            <a:ext cx="3725333" cy="832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C3AC60-7F7B-AC53-93C1-4866BFDC5239}"/>
              </a:ext>
            </a:extLst>
          </p:cNvPr>
          <p:cNvSpPr txBox="1"/>
          <p:nvPr/>
        </p:nvSpPr>
        <p:spPr>
          <a:xfrm>
            <a:off x="682585" y="2163007"/>
            <a:ext cx="235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123-456-789 01 </a:t>
            </a:r>
            <a:r>
              <a:rPr lang="ko-KR" altLang="en-US" sz="1200" dirty="0">
                <a:latin typeface="+mj-ea"/>
                <a:ea typeface="+mj-ea"/>
              </a:rPr>
              <a:t>홍길동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E7D6B-528D-A54C-90A5-90629EBEAC0D}"/>
              </a:ext>
            </a:extLst>
          </p:cNvPr>
          <p:cNvSpPr txBox="1"/>
          <p:nvPr/>
        </p:nvSpPr>
        <p:spPr>
          <a:xfrm>
            <a:off x="3141882" y="2163007"/>
            <a:ext cx="82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****</a:t>
            </a:r>
            <a:endParaRPr lang="ko-KR" altLang="en-US" sz="1200" dirty="0">
              <a:latin typeface="+mj-ea"/>
              <a:ea typeface="+mj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E14AFC3-40FB-161F-FA2D-91959784D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07" y="3015933"/>
            <a:ext cx="3621024" cy="32217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E1D588-73F3-5497-ADE4-B0941005FB2D}"/>
              </a:ext>
            </a:extLst>
          </p:cNvPr>
          <p:cNvSpPr/>
          <p:nvPr/>
        </p:nvSpPr>
        <p:spPr>
          <a:xfrm>
            <a:off x="5327439" y="2611195"/>
            <a:ext cx="416436" cy="1794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35EF2EF-FBC9-3043-871C-9D5021D489B2}"/>
              </a:ext>
            </a:extLst>
          </p:cNvPr>
          <p:cNvSpPr/>
          <p:nvPr/>
        </p:nvSpPr>
        <p:spPr>
          <a:xfrm>
            <a:off x="4897031" y="4343475"/>
            <a:ext cx="656040" cy="2450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1BD06D-A27D-A019-4A6F-7BE69A273D88}"/>
              </a:ext>
            </a:extLst>
          </p:cNvPr>
          <p:cNvSpPr/>
          <p:nvPr/>
        </p:nvSpPr>
        <p:spPr>
          <a:xfrm>
            <a:off x="767207" y="5821301"/>
            <a:ext cx="1094579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0034536-26E2-FB3F-2DBD-A08F6E8B4AE0}"/>
              </a:ext>
            </a:extLst>
          </p:cNvPr>
          <p:cNvSpPr/>
          <p:nvPr/>
        </p:nvSpPr>
        <p:spPr>
          <a:xfrm>
            <a:off x="1451655" y="3133608"/>
            <a:ext cx="644995" cy="2973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C78C65-7DE8-4D52-2A7B-8D2607E381CD}"/>
              </a:ext>
            </a:extLst>
          </p:cNvPr>
          <p:cNvSpPr txBox="1"/>
          <p:nvPr/>
        </p:nvSpPr>
        <p:spPr>
          <a:xfrm>
            <a:off x="4845814" y="3775202"/>
            <a:ext cx="13959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ST SK</a:t>
            </a:r>
            <a:r>
              <a:rPr lang="ko-KR" altLang="en-US" sz="900" dirty="0">
                <a:latin typeface="+mj-ea"/>
                <a:ea typeface="+mj-ea"/>
              </a:rPr>
              <a:t>에너지</a:t>
            </a:r>
            <a:r>
              <a:rPr lang="en-US" altLang="ko-KR" sz="900" dirty="0">
                <a:latin typeface="+mj-ea"/>
                <a:ea typeface="+mj-ea"/>
              </a:rPr>
              <a:t> 49-2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A70726-6EA5-FB5C-352A-73B75E6F79E8}"/>
              </a:ext>
            </a:extLst>
          </p:cNvPr>
          <p:cNvSpPr txBox="1"/>
          <p:nvPr/>
        </p:nvSpPr>
        <p:spPr>
          <a:xfrm>
            <a:off x="837910" y="5004865"/>
            <a:ext cx="1705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ST SK</a:t>
            </a:r>
            <a:r>
              <a:rPr lang="ko-KR" altLang="en-US" sz="1200" dirty="0">
                <a:latin typeface="+mj-ea"/>
                <a:ea typeface="+mj-ea"/>
              </a:rPr>
              <a:t>에너지</a:t>
            </a:r>
            <a:r>
              <a:rPr lang="en-US" altLang="ko-KR" sz="1200" dirty="0">
                <a:latin typeface="+mj-ea"/>
                <a:ea typeface="+mj-ea"/>
              </a:rPr>
              <a:t> 49-2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D83AEA6-8B9E-861F-71F7-C63F2230B69F}"/>
              </a:ext>
            </a:extLst>
          </p:cNvPr>
          <p:cNvSpPr/>
          <p:nvPr/>
        </p:nvSpPr>
        <p:spPr>
          <a:xfrm>
            <a:off x="1423579" y="3101658"/>
            <a:ext cx="792803" cy="3455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69">
            <a:extLst>
              <a:ext uri="{FF2B5EF4-FFF2-40B4-BE49-F238E27FC236}">
                <a16:creationId xmlns:a16="http://schemas.microsoft.com/office/drawing/2014/main" id="{5D41C787-C3C8-2CE7-3995-C50BDE0B72D5}"/>
              </a:ext>
            </a:extLst>
          </p:cNvPr>
          <p:cNvCxnSpPr>
            <a:cxnSpLocks/>
            <a:stCxn id="49" idx="6"/>
            <a:endCxn id="52" idx="0"/>
          </p:cNvCxnSpPr>
          <p:nvPr/>
        </p:nvCxnSpPr>
        <p:spPr>
          <a:xfrm>
            <a:off x="2216382" y="3274410"/>
            <a:ext cx="577622" cy="1091621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D2C1209-0CBA-A6A3-8B7C-8E9CB2C1419B}"/>
              </a:ext>
            </a:extLst>
          </p:cNvPr>
          <p:cNvSpPr txBox="1"/>
          <p:nvPr/>
        </p:nvSpPr>
        <p:spPr>
          <a:xfrm>
            <a:off x="1816924" y="4366031"/>
            <a:ext cx="195416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실시간</a:t>
            </a:r>
            <a:r>
              <a:rPr lang="en-US" altLang="ko-KR" dirty="0"/>
              <a:t>,</a:t>
            </a:r>
            <a:r>
              <a:rPr lang="ko-KR" altLang="en-US" dirty="0"/>
              <a:t>자동주문</a:t>
            </a:r>
            <a:endParaRPr lang="en-US" altLang="ko-KR" dirty="0"/>
          </a:p>
          <a:p>
            <a:pPr algn="ctr"/>
            <a:r>
              <a:rPr lang="ko-KR" altLang="en-US" dirty="0"/>
              <a:t>지원 안함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A84C48-2A4F-9039-37D6-E15D21819CB0}"/>
              </a:ext>
            </a:extLst>
          </p:cNvPr>
          <p:cNvSpPr txBox="1"/>
          <p:nvPr/>
        </p:nvSpPr>
        <p:spPr>
          <a:xfrm>
            <a:off x="4992996" y="1588136"/>
            <a:ext cx="826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ST</a:t>
            </a:r>
            <a:r>
              <a:rPr lang="ko-KR" altLang="en-US" sz="1200" b="1" dirty="0">
                <a:latin typeface="+mj-ea"/>
                <a:ea typeface="+mj-ea"/>
              </a:rPr>
              <a:t> 잔고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65A867F-3A5D-7249-9C47-22942F590760}"/>
              </a:ext>
            </a:extLst>
          </p:cNvPr>
          <p:cNvGrpSpPr/>
          <p:nvPr/>
        </p:nvGrpSpPr>
        <p:grpSpPr>
          <a:xfrm>
            <a:off x="5294536" y="6074287"/>
            <a:ext cx="868212" cy="373565"/>
            <a:chOff x="1608061" y="6220350"/>
            <a:chExt cx="868212" cy="3735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C57D38-3D6C-9EFD-8DDC-6D1B4930525A}"/>
                </a:ext>
              </a:extLst>
            </p:cNvPr>
            <p:cNvSpPr txBox="1"/>
            <p:nvPr/>
          </p:nvSpPr>
          <p:spPr>
            <a:xfrm>
              <a:off x="1937343" y="622458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C000"/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자산</a:t>
              </a:r>
              <a:endParaRPr lang="en-US" altLang="ko-KR" sz="900" dirty="0">
                <a:solidFill>
                  <a:srgbClr val="FFC000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평가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5CB4C6-E3EC-3233-BB3A-BBC1A0177D2C}"/>
                </a:ext>
              </a:extLst>
            </p:cNvPr>
            <p:cNvSpPr txBox="1"/>
            <p:nvPr/>
          </p:nvSpPr>
          <p:spPr>
            <a:xfrm>
              <a:off x="1608061" y="622035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</a:t>
              </a:r>
              <a:b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주문</a:t>
              </a: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C8B06E70-C3BE-32C4-ADF9-C11A15E40033}"/>
              </a:ext>
            </a:extLst>
          </p:cNvPr>
          <p:cNvSpPr/>
          <p:nvPr/>
        </p:nvSpPr>
        <p:spPr>
          <a:xfrm>
            <a:off x="897997" y="5827849"/>
            <a:ext cx="792803" cy="34550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9">
            <a:extLst>
              <a:ext uri="{FF2B5EF4-FFF2-40B4-BE49-F238E27FC236}">
                <a16:creationId xmlns:a16="http://schemas.microsoft.com/office/drawing/2014/main" id="{9F8CF0B7-65D2-511C-AC92-F9A09D0E78CB}"/>
              </a:ext>
            </a:extLst>
          </p:cNvPr>
          <p:cNvCxnSpPr>
            <a:cxnSpLocks/>
            <a:stCxn id="62" idx="6"/>
            <a:endCxn id="52" idx="2"/>
          </p:cNvCxnSpPr>
          <p:nvPr/>
        </p:nvCxnSpPr>
        <p:spPr>
          <a:xfrm flipV="1">
            <a:off x="1690800" y="5012362"/>
            <a:ext cx="1103204" cy="988239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11CE17-73F8-942D-27D2-16BDD87697BB}"/>
              </a:ext>
            </a:extLst>
          </p:cNvPr>
          <p:cNvSpPr txBox="1"/>
          <p:nvPr/>
        </p:nvSpPr>
        <p:spPr>
          <a:xfrm>
            <a:off x="649979" y="2623954"/>
            <a:ext cx="428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평가 내역은 기본적인 내용만 표시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C4CF9BD-0CB3-DA25-E7A7-E0B9D7E16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592" y="1260520"/>
            <a:ext cx="2452116" cy="53080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BCA722-3FDB-9984-8000-ADE56AEBDD0D}"/>
              </a:ext>
            </a:extLst>
          </p:cNvPr>
          <p:cNvSpPr txBox="1"/>
          <p:nvPr/>
        </p:nvSpPr>
        <p:spPr>
          <a:xfrm>
            <a:off x="7666108" y="4546725"/>
            <a:ext cx="4124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예수금 내역으로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일딴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기본적인 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내용만 표시</a:t>
            </a:r>
            <a:b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(Legacy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원장 작업 전 까지 사용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?)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BF38F5-7E2E-4521-83A3-40E68198EFB3}"/>
              </a:ext>
            </a:extLst>
          </p:cNvPr>
          <p:cNvSpPr txBox="1"/>
          <p:nvPr/>
        </p:nvSpPr>
        <p:spPr>
          <a:xfrm>
            <a:off x="7590112" y="2113873"/>
            <a:ext cx="1610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123-456-789 01 </a:t>
            </a:r>
            <a:r>
              <a:rPr lang="ko-KR" altLang="en-US" sz="900" dirty="0">
                <a:latin typeface="+mj-ea"/>
                <a:ea typeface="+mj-ea"/>
              </a:rPr>
              <a:t>홍길동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CF1C62-CA65-2F95-297A-27532556F2F9}"/>
              </a:ext>
            </a:extLst>
          </p:cNvPr>
          <p:cNvSpPr txBox="1"/>
          <p:nvPr/>
        </p:nvSpPr>
        <p:spPr>
          <a:xfrm>
            <a:off x="9182129" y="2125903"/>
            <a:ext cx="433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****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471080-FBE2-936C-9E1D-35B65830B9BD}"/>
              </a:ext>
            </a:extLst>
          </p:cNvPr>
          <p:cNvSpPr/>
          <p:nvPr/>
        </p:nvSpPr>
        <p:spPr>
          <a:xfrm>
            <a:off x="8159656" y="2538977"/>
            <a:ext cx="416436" cy="1794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90BD7AC-064B-8789-BD76-B3953BEC3681}"/>
              </a:ext>
            </a:extLst>
          </p:cNvPr>
          <p:cNvSpPr/>
          <p:nvPr/>
        </p:nvSpPr>
        <p:spPr>
          <a:xfrm>
            <a:off x="7729248" y="4271257"/>
            <a:ext cx="656040" cy="2450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CC5C12-73CC-0788-47A9-0419994B82D7}"/>
              </a:ext>
            </a:extLst>
          </p:cNvPr>
          <p:cNvSpPr txBox="1"/>
          <p:nvPr/>
        </p:nvSpPr>
        <p:spPr>
          <a:xfrm>
            <a:off x="7825213" y="1515918"/>
            <a:ext cx="826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ST</a:t>
            </a:r>
            <a:r>
              <a:rPr lang="ko-KR" altLang="en-US" sz="1200" b="1" dirty="0">
                <a:latin typeface="+mj-ea"/>
                <a:ea typeface="+mj-ea"/>
              </a:rPr>
              <a:t> 잔고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1A78A34-0B7B-67F4-51C0-60FA9B5A84D2}"/>
              </a:ext>
            </a:extLst>
          </p:cNvPr>
          <p:cNvGrpSpPr/>
          <p:nvPr/>
        </p:nvGrpSpPr>
        <p:grpSpPr>
          <a:xfrm>
            <a:off x="8126753" y="6071919"/>
            <a:ext cx="868212" cy="373565"/>
            <a:chOff x="1608061" y="6220350"/>
            <a:chExt cx="868212" cy="37356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1A3C034-9F54-8AA4-5B88-B30A69581338}"/>
                </a:ext>
              </a:extLst>
            </p:cNvPr>
            <p:cNvSpPr txBox="1"/>
            <p:nvPr/>
          </p:nvSpPr>
          <p:spPr>
            <a:xfrm>
              <a:off x="1937343" y="6224583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C000"/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자산</a:t>
              </a:r>
              <a:endParaRPr lang="en-US" altLang="ko-KR" sz="900" dirty="0">
                <a:solidFill>
                  <a:srgbClr val="FFC000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평가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6520186-D778-223B-CB61-7D31106B9629}"/>
                </a:ext>
              </a:extLst>
            </p:cNvPr>
            <p:cNvSpPr txBox="1"/>
            <p:nvPr/>
          </p:nvSpPr>
          <p:spPr>
            <a:xfrm>
              <a:off x="1608061" y="622035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ST</a:t>
              </a:r>
              <a:br>
                <a:rPr lang="en-US" altLang="ko-KR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주문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F440B55-8562-2003-49A8-640292368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748" y="2704679"/>
            <a:ext cx="3400084" cy="1695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735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98F10-6413-43BE-90FE-29C3E2C6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1C1F8-A9EB-4475-8F89-FCB6F830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125526"/>
            <a:ext cx="9905999" cy="398460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거래신청</a:t>
            </a:r>
            <a:r>
              <a:rPr lang="en-US" altLang="ko-KR" sz="1400" dirty="0"/>
              <a:t>, </a:t>
            </a:r>
            <a:r>
              <a:rPr lang="ko-KR" altLang="en-US" sz="1400" dirty="0"/>
              <a:t>계좌조회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종합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화면 기본 정보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현재가</a:t>
            </a:r>
            <a:r>
              <a:rPr lang="en-US" altLang="ko-KR" sz="1400" dirty="0"/>
              <a:t>-</a:t>
            </a:r>
            <a:r>
              <a:rPr lang="ko-KR" altLang="en-US" sz="1400" dirty="0"/>
              <a:t>호가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현재가</a:t>
            </a:r>
            <a:r>
              <a:rPr lang="en-US" altLang="ko-KR" sz="1400" dirty="0"/>
              <a:t>-</a:t>
            </a:r>
            <a:r>
              <a:rPr lang="ko-KR" altLang="en-US" sz="1400" dirty="0"/>
              <a:t>추이</a:t>
            </a:r>
            <a:r>
              <a:rPr lang="en-US" altLang="ko-KR" sz="1400" dirty="0"/>
              <a:t>(</a:t>
            </a:r>
            <a:r>
              <a:rPr lang="ko-KR" altLang="en-US" sz="1400" dirty="0"/>
              <a:t>시간대별</a:t>
            </a:r>
            <a:r>
              <a:rPr lang="en-US" altLang="ko-KR" sz="1400" dirty="0"/>
              <a:t>, </a:t>
            </a:r>
            <a:r>
              <a:rPr lang="ko-KR" altLang="en-US" sz="1400" dirty="0"/>
              <a:t>일자별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현재가</a:t>
            </a:r>
            <a:r>
              <a:rPr lang="en-US" altLang="ko-KR" sz="1400" dirty="0"/>
              <a:t>-</a:t>
            </a:r>
            <a:r>
              <a:rPr lang="ko-KR" altLang="en-US" sz="1400" dirty="0"/>
              <a:t>종목상세</a:t>
            </a:r>
            <a:r>
              <a:rPr lang="en-US" altLang="ko-KR" sz="1400" dirty="0"/>
              <a:t>,</a:t>
            </a:r>
            <a:r>
              <a:rPr lang="ko-KR" altLang="en-US" sz="1400" dirty="0"/>
              <a:t>챠트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괸심종목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주문</a:t>
            </a:r>
            <a:r>
              <a:rPr lang="en-US" altLang="ko-KR" sz="1400" dirty="0"/>
              <a:t>-</a:t>
            </a:r>
            <a:r>
              <a:rPr lang="ko-KR" altLang="en-US" sz="1400" dirty="0"/>
              <a:t>매수</a:t>
            </a:r>
            <a:r>
              <a:rPr lang="en-US" altLang="ko-KR" sz="1400" dirty="0"/>
              <a:t>,</a:t>
            </a:r>
            <a:r>
              <a:rPr lang="ko-KR" altLang="en-US" sz="1400" dirty="0"/>
              <a:t>매도</a:t>
            </a:r>
            <a:r>
              <a:rPr lang="en-US" altLang="ko-KR" sz="1400" dirty="0"/>
              <a:t>,</a:t>
            </a:r>
            <a:r>
              <a:rPr lang="ko-KR" altLang="en-US" sz="1400" dirty="0"/>
              <a:t>정정</a:t>
            </a:r>
            <a:r>
              <a:rPr lang="en-US" altLang="ko-KR" sz="1400" dirty="0"/>
              <a:t>/</a:t>
            </a:r>
            <a:r>
              <a:rPr lang="ko-KR" altLang="en-US" sz="1400" dirty="0"/>
              <a:t>취소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주문</a:t>
            </a:r>
            <a:r>
              <a:rPr lang="en-US" altLang="ko-KR" sz="1400" dirty="0"/>
              <a:t>-</a:t>
            </a:r>
            <a:r>
              <a:rPr lang="ko-KR" altLang="en-US" sz="1400" dirty="0"/>
              <a:t>주문내역</a:t>
            </a:r>
            <a:r>
              <a:rPr lang="en-US" altLang="ko-KR" sz="1400" dirty="0"/>
              <a:t>,</a:t>
            </a:r>
            <a:r>
              <a:rPr lang="ko-KR" altLang="en-US" sz="1400" dirty="0"/>
              <a:t>잔고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 </a:t>
            </a:r>
            <a:r>
              <a:rPr lang="ko-KR" altLang="en-US" sz="1400" dirty="0"/>
              <a:t>자산평가</a:t>
            </a:r>
            <a:r>
              <a:rPr lang="en-US" altLang="ko-KR" sz="1400" dirty="0"/>
              <a:t>,</a:t>
            </a:r>
            <a:r>
              <a:rPr lang="ko-KR" altLang="en-US" sz="1400" dirty="0"/>
              <a:t>예수금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ST</a:t>
            </a:r>
            <a:r>
              <a:rPr lang="ko-KR" altLang="en-US" sz="1400" dirty="0"/>
              <a:t> 지갑정보</a:t>
            </a:r>
            <a:r>
              <a:rPr lang="en-US" altLang="ko-KR" sz="1400" dirty="0"/>
              <a:t>, </a:t>
            </a:r>
            <a:r>
              <a:rPr lang="ko-KR" altLang="en-US" sz="1400" dirty="0"/>
              <a:t>전송</a:t>
            </a: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endParaRPr lang="ko-KR" altLang="en-US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97D085-32AB-A89B-329E-AB4F6B427D0F}"/>
              </a:ext>
            </a:extLst>
          </p:cNvPr>
          <p:cNvGrpSpPr/>
          <p:nvPr/>
        </p:nvGrpSpPr>
        <p:grpSpPr>
          <a:xfrm>
            <a:off x="6018143" y="571500"/>
            <a:ext cx="2600635" cy="5632509"/>
            <a:chOff x="9071419" y="717599"/>
            <a:chExt cx="2600635" cy="563250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79535F4-CA1B-E2CA-109C-CA648ACE6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1419" y="717599"/>
              <a:ext cx="2600635" cy="5632509"/>
            </a:xfrm>
            <a:prstGeom prst="rect">
              <a:avLst/>
            </a:prstGeom>
            <a:ln w="317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06624D-B5B6-7B9C-7CA2-F945EF94807F}"/>
                </a:ext>
              </a:extLst>
            </p:cNvPr>
            <p:cNvSpPr txBox="1"/>
            <p:nvPr/>
          </p:nvSpPr>
          <p:spPr>
            <a:xfrm>
              <a:off x="9610658" y="2412854"/>
              <a:ext cx="16791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STO</a:t>
              </a:r>
              <a:r>
                <a:rPr lang="ko-KR" altLang="en-US" sz="1400" b="1" dirty="0">
                  <a:latin typeface="Arial Black" panose="020B0A04020102020204" pitchFamily="34" charset="0"/>
                </a:rPr>
                <a:t>를 향한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13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FEE429D-F20A-8569-FC06-0F4CC31BA7FB}"/>
              </a:ext>
            </a:extLst>
          </p:cNvPr>
          <p:cNvGrpSpPr/>
          <p:nvPr/>
        </p:nvGrpSpPr>
        <p:grpSpPr>
          <a:xfrm>
            <a:off x="1419044" y="1396805"/>
            <a:ext cx="2398201" cy="5181600"/>
            <a:chOff x="1693367" y="1059180"/>
            <a:chExt cx="2398201" cy="5181600"/>
          </a:xfrm>
        </p:grpSpPr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C4C97CB5-3883-C1BB-C3D6-A4C6EC72F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3367" y="1059180"/>
              <a:ext cx="2392442" cy="51816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81D7166A-3737-0CF7-0792-7DD375D49727}"/>
                </a:ext>
              </a:extLst>
            </p:cNvPr>
            <p:cNvGrpSpPr/>
            <p:nvPr/>
          </p:nvGrpSpPr>
          <p:grpSpPr>
            <a:xfrm>
              <a:off x="1851279" y="3965567"/>
              <a:ext cx="2076617" cy="692793"/>
              <a:chOff x="1771586" y="3642987"/>
              <a:chExt cx="2296546" cy="755294"/>
            </a:xfrm>
          </p:grpSpPr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B3041360-D407-07FF-F7DC-81BED49D0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1586" y="3670962"/>
                <a:ext cx="706614" cy="706614"/>
              </a:xfrm>
              <a:prstGeom prst="rect">
                <a:avLst/>
              </a:prstGeom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4A2F857E-8E8A-C395-0E2F-E3F7F7507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6280" y="3668404"/>
                <a:ext cx="706615" cy="681249"/>
              </a:xfrm>
              <a:prstGeom prst="rect">
                <a:avLst/>
              </a:prstGeom>
            </p:spPr>
          </p:pic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EC3BC9CC-A26A-CEB0-7D6F-269732269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0975" y="3642987"/>
                <a:ext cx="767157" cy="755294"/>
              </a:xfrm>
              <a:prstGeom prst="rect">
                <a:avLst/>
              </a:prstGeom>
            </p:spPr>
          </p:pic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4BB072C-8C3A-F5EC-BFAE-F29BB249F6C3}"/>
                </a:ext>
              </a:extLst>
            </p:cNvPr>
            <p:cNvSpPr txBox="1"/>
            <p:nvPr/>
          </p:nvSpPr>
          <p:spPr>
            <a:xfrm>
              <a:off x="1846199" y="372487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코스피종합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DFB9715-790B-E1FD-72CD-A79517566A57}"/>
                </a:ext>
              </a:extLst>
            </p:cNvPr>
            <p:cNvSpPr txBox="1"/>
            <p:nvPr/>
          </p:nvSpPr>
          <p:spPr>
            <a:xfrm>
              <a:off x="2537079" y="3724872"/>
              <a:ext cx="6976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코스닥종합</a:t>
              </a:r>
              <a:endPara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72E9FCB-D735-0A32-C3FE-852A0B2C25C5}"/>
                </a:ext>
              </a:extLst>
            </p:cNvPr>
            <p:cNvSpPr txBox="1"/>
            <p:nvPr/>
          </p:nvSpPr>
          <p:spPr>
            <a:xfrm>
              <a:off x="3345973" y="3719792"/>
              <a:ext cx="50687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종합</a:t>
              </a:r>
            </a:p>
          </p:txBody>
        </p: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E1927530-2199-9226-B381-F82124254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3368" y="1841503"/>
              <a:ext cx="2398200" cy="1379999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B9A2C5D-4A6D-BBE6-CA1C-70D4DB3C3A0F}"/>
                </a:ext>
              </a:extLst>
            </p:cNvPr>
            <p:cNvSpPr txBox="1"/>
            <p:nvPr/>
          </p:nvSpPr>
          <p:spPr>
            <a:xfrm>
              <a:off x="2279528" y="1378741"/>
              <a:ext cx="4863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STO</a:t>
              </a:r>
              <a:endParaRPr lang="ko-KR" altLang="en-US" sz="1000" b="1" dirty="0">
                <a:solidFill>
                  <a:srgbClr val="7030A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80" name="제목 1">
            <a:extLst>
              <a:ext uri="{FF2B5EF4-FFF2-40B4-BE49-F238E27FC236}">
                <a16:creationId xmlns:a16="http://schemas.microsoft.com/office/drawing/2014/main" id="{DB23863A-5FFC-F3F7-174A-EAAC5827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578143" cy="1320800"/>
          </a:xfrm>
        </p:spPr>
        <p:txBody>
          <a:bodyPr/>
          <a:lstStyle/>
          <a:p>
            <a:r>
              <a:rPr lang="en-US" altLang="ko-KR" dirty="0"/>
              <a:t>ST </a:t>
            </a:r>
            <a:r>
              <a:rPr lang="ko-KR" altLang="en-US" dirty="0"/>
              <a:t>종합 화면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A7EED34F-BC09-91F0-642E-F718140DC548}"/>
              </a:ext>
            </a:extLst>
          </p:cNvPr>
          <p:cNvSpPr/>
          <p:nvPr/>
        </p:nvSpPr>
        <p:spPr>
          <a:xfrm>
            <a:off x="2957611" y="3953022"/>
            <a:ext cx="748479" cy="837027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7C6684D-BF82-ED60-7882-5C702AA3B33C}"/>
              </a:ext>
            </a:extLst>
          </p:cNvPr>
          <p:cNvSpPr txBox="1"/>
          <p:nvPr/>
        </p:nvSpPr>
        <p:spPr>
          <a:xfrm>
            <a:off x="5770230" y="4212162"/>
            <a:ext cx="184039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주요지수 추가</a:t>
            </a:r>
            <a:endParaRPr lang="ko-KR" altLang="en-US" dirty="0"/>
          </a:p>
        </p:txBody>
      </p:sp>
      <p:cxnSp>
        <p:nvCxnSpPr>
          <p:cNvPr id="184" name="직선 화살표 연결선 51">
            <a:extLst>
              <a:ext uri="{FF2B5EF4-FFF2-40B4-BE49-F238E27FC236}">
                <a16:creationId xmlns:a16="http://schemas.microsoft.com/office/drawing/2014/main" id="{4095D955-F4B8-21DE-C1E3-F70A46E75B89}"/>
              </a:ext>
            </a:extLst>
          </p:cNvPr>
          <p:cNvCxnSpPr>
            <a:cxnSpLocks/>
            <a:stCxn id="182" idx="3"/>
            <a:endCxn id="183" idx="1"/>
          </p:cNvCxnSpPr>
          <p:nvPr/>
        </p:nvCxnSpPr>
        <p:spPr>
          <a:xfrm>
            <a:off x="3706090" y="4371536"/>
            <a:ext cx="2064140" cy="25292"/>
          </a:xfrm>
          <a:prstGeom prst="straightConnector1">
            <a:avLst/>
          </a:prstGeom>
          <a:ln w="73025">
            <a:solidFill>
              <a:srgbClr val="00B0F0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219AC50D-6073-0ED8-5C36-2FB3CE32C9DA}"/>
              </a:ext>
            </a:extLst>
          </p:cNvPr>
          <p:cNvSpPr txBox="1"/>
          <p:nvPr/>
        </p:nvSpPr>
        <p:spPr>
          <a:xfrm>
            <a:off x="1368429" y="1935777"/>
            <a:ext cx="77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국내주식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649F824-2BF8-2EE9-0B38-72ADD395D76D}"/>
              </a:ext>
            </a:extLst>
          </p:cNvPr>
          <p:cNvSpPr txBox="1"/>
          <p:nvPr/>
        </p:nvSpPr>
        <p:spPr>
          <a:xfrm>
            <a:off x="1904877" y="1935777"/>
            <a:ext cx="77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해외주식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325D718-865A-34DE-3F04-10B4B49D9C80}"/>
              </a:ext>
            </a:extLst>
          </p:cNvPr>
          <p:cNvSpPr txBox="1"/>
          <p:nvPr/>
        </p:nvSpPr>
        <p:spPr>
          <a:xfrm>
            <a:off x="2453517" y="1929681"/>
            <a:ext cx="77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STO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거래</a:t>
            </a:r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F7CBEE4F-87AC-CCEA-509D-B4FDA8F28AA3}"/>
              </a:ext>
            </a:extLst>
          </p:cNvPr>
          <p:cNvCxnSpPr>
            <a:cxnSpLocks/>
          </p:cNvCxnSpPr>
          <p:nvPr/>
        </p:nvCxnSpPr>
        <p:spPr>
          <a:xfrm>
            <a:off x="2615062" y="2160840"/>
            <a:ext cx="462686" cy="0"/>
          </a:xfrm>
          <a:prstGeom prst="line">
            <a:avLst/>
          </a:prstGeom>
          <a:ln w="317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3B0036D8-2428-0E4A-9EDA-ED5D6514E50E}"/>
              </a:ext>
            </a:extLst>
          </p:cNvPr>
          <p:cNvSpPr txBox="1"/>
          <p:nvPr/>
        </p:nvSpPr>
        <p:spPr>
          <a:xfrm>
            <a:off x="3026541" y="1941873"/>
            <a:ext cx="774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PRIME ..</a:t>
            </a: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204" name="직선 화살표 연결선 69">
            <a:extLst>
              <a:ext uri="{FF2B5EF4-FFF2-40B4-BE49-F238E27FC236}">
                <a16:creationId xmlns:a16="http://schemas.microsoft.com/office/drawing/2014/main" id="{E9F7C5A6-C9DE-15F1-6AEF-CFCFA84A3E1B}"/>
              </a:ext>
            </a:extLst>
          </p:cNvPr>
          <p:cNvCxnSpPr>
            <a:cxnSpLocks/>
            <a:stCxn id="198" idx="0"/>
            <a:endCxn id="207" idx="0"/>
          </p:cNvCxnSpPr>
          <p:nvPr/>
        </p:nvCxnSpPr>
        <p:spPr>
          <a:xfrm rot="5400000" flipH="1" flipV="1">
            <a:off x="4676296" y="-84448"/>
            <a:ext cx="178570" cy="3849688"/>
          </a:xfrm>
          <a:prstGeom prst="bentConnector3">
            <a:avLst>
              <a:gd name="adj1" fmla="val 228017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93FBF61-0D6A-170D-A3AF-4762E14A1A0E}"/>
              </a:ext>
            </a:extLst>
          </p:cNvPr>
          <p:cNvSpPr/>
          <p:nvPr/>
        </p:nvSpPr>
        <p:spPr>
          <a:xfrm>
            <a:off x="2546727" y="1925823"/>
            <a:ext cx="580902" cy="28325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AC98B14-5610-BD0A-5B31-712F45C3E3D6}"/>
              </a:ext>
            </a:extLst>
          </p:cNvPr>
          <p:cNvSpPr txBox="1"/>
          <p:nvPr/>
        </p:nvSpPr>
        <p:spPr>
          <a:xfrm>
            <a:off x="5728742" y="1751111"/>
            <a:ext cx="192336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STO</a:t>
            </a:r>
            <a:r>
              <a:rPr lang="ko-KR" altLang="en-US" dirty="0"/>
              <a:t> 거래</a:t>
            </a:r>
          </a:p>
        </p:txBody>
      </p:sp>
    </p:spTree>
    <p:extLst>
      <p:ext uri="{BB962C8B-B14F-4D97-AF65-F5344CB8AC3E}">
        <p14:creationId xmlns:p14="http://schemas.microsoft.com/office/powerpoint/2010/main" val="223065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4790CC-AC4E-C3C8-4027-D2A29365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7" y="1389917"/>
            <a:ext cx="2472126" cy="5348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제목 1">
            <a:extLst>
              <a:ext uri="{FF2B5EF4-FFF2-40B4-BE49-F238E27FC236}">
                <a16:creationId xmlns:a16="http://schemas.microsoft.com/office/drawing/2014/main" id="{DB23863A-5FFC-F3F7-174A-EAAC5827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578143" cy="1320800"/>
          </a:xfrm>
        </p:spPr>
        <p:txBody>
          <a:bodyPr/>
          <a:lstStyle/>
          <a:p>
            <a:r>
              <a:rPr lang="en-US" altLang="ko-KR" dirty="0"/>
              <a:t>ST </a:t>
            </a:r>
            <a:r>
              <a:rPr lang="ko-KR" altLang="en-US" dirty="0"/>
              <a:t>매매 신청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74C21-70EB-9998-882B-1C8E13643DC4}"/>
              </a:ext>
            </a:extLst>
          </p:cNvPr>
          <p:cNvSpPr txBox="1"/>
          <p:nvPr/>
        </p:nvSpPr>
        <p:spPr>
          <a:xfrm>
            <a:off x="669103" y="2772607"/>
            <a:ext cx="235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123-456-789 01 </a:t>
            </a:r>
            <a:r>
              <a:rPr lang="ko-KR" altLang="en-US" sz="900" dirty="0">
                <a:latin typeface="+mj-ea"/>
                <a:ea typeface="+mj-ea"/>
              </a:rPr>
              <a:t>홍길동</a:t>
            </a:r>
            <a:r>
              <a:rPr lang="en-US" altLang="ko-KR" sz="900" dirty="0">
                <a:latin typeface="+mj-ea"/>
                <a:ea typeface="+mj-ea"/>
              </a:rPr>
              <a:t> 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BC3AE-9CCA-AE0D-116F-85A4F5A2135D}"/>
              </a:ext>
            </a:extLst>
          </p:cNvPr>
          <p:cNvSpPr txBox="1"/>
          <p:nvPr/>
        </p:nvSpPr>
        <p:spPr>
          <a:xfrm>
            <a:off x="2324836" y="2793389"/>
            <a:ext cx="8292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j-ea"/>
                <a:ea typeface="+mj-ea"/>
              </a:rPr>
              <a:t>****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4709D-FC75-6142-DFC3-70CAA357D92B}"/>
              </a:ext>
            </a:extLst>
          </p:cNvPr>
          <p:cNvSpPr txBox="1"/>
          <p:nvPr/>
        </p:nvSpPr>
        <p:spPr>
          <a:xfrm>
            <a:off x="841614" y="1828451"/>
            <a:ext cx="16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STO </a:t>
            </a:r>
            <a:r>
              <a:rPr lang="ko-KR" altLang="en-US" dirty="0">
                <a:latin typeface="+mj-ea"/>
                <a:ea typeface="+mj-ea"/>
              </a:rPr>
              <a:t>거래신청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CBEAE0-FA83-C7A1-1E41-58776FE5A544}"/>
              </a:ext>
            </a:extLst>
          </p:cNvPr>
          <p:cNvSpPr/>
          <p:nvPr/>
        </p:nvSpPr>
        <p:spPr>
          <a:xfrm>
            <a:off x="841614" y="3415146"/>
            <a:ext cx="2234467" cy="198812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25EB3-A519-5F54-D3F6-B1A312F89109}"/>
              </a:ext>
            </a:extLst>
          </p:cNvPr>
          <p:cNvSpPr txBox="1"/>
          <p:nvPr/>
        </p:nvSpPr>
        <p:spPr>
          <a:xfrm>
            <a:off x="919756" y="3503321"/>
            <a:ext cx="20781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j-ea"/>
                <a:ea typeface="+mj-ea"/>
              </a:rPr>
              <a:t>본약관은 </a:t>
            </a:r>
            <a:r>
              <a:rPr lang="en-US" altLang="ko-KR" sz="900" dirty="0">
                <a:latin typeface="+mj-ea"/>
                <a:ea typeface="+mj-ea"/>
              </a:rPr>
              <a:t>…. </a:t>
            </a:r>
            <a:r>
              <a:rPr lang="ko-KR" altLang="en-US" sz="900" dirty="0">
                <a:latin typeface="+mj-ea"/>
                <a:ea typeface="+mj-ea"/>
              </a:rPr>
              <a:t>매매에 대한 책임은 모두 본인 책임입니다</a:t>
            </a:r>
            <a:r>
              <a:rPr lang="en-US" altLang="ko-KR" sz="900" dirty="0">
                <a:latin typeface="+mj-ea"/>
                <a:ea typeface="+mj-ea"/>
              </a:rPr>
              <a:t>. </a:t>
            </a:r>
          </a:p>
          <a:p>
            <a:r>
              <a:rPr lang="en-US" altLang="ko-KR" sz="900" dirty="0">
                <a:latin typeface="+mj-ea"/>
                <a:ea typeface="+mj-ea"/>
              </a:rPr>
              <a:t>…..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D7D0E-72D2-3A42-1166-4522BB59D216}"/>
              </a:ext>
            </a:extLst>
          </p:cNvPr>
          <p:cNvSpPr txBox="1"/>
          <p:nvPr/>
        </p:nvSpPr>
        <p:spPr>
          <a:xfrm>
            <a:off x="872787" y="3065099"/>
            <a:ext cx="1593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약관 동의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87A4B9-4F1B-A77D-6D80-0C9BD9A72A3C}"/>
              </a:ext>
            </a:extLst>
          </p:cNvPr>
          <p:cNvSpPr/>
          <p:nvPr/>
        </p:nvSpPr>
        <p:spPr>
          <a:xfrm>
            <a:off x="913955" y="5813630"/>
            <a:ext cx="1055171" cy="306269"/>
          </a:xfrm>
          <a:prstGeom prst="roundRect">
            <a:avLst/>
          </a:prstGeom>
          <a:solidFill>
            <a:srgbClr val="003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+mj-ea"/>
                <a:ea typeface="+mj-ea"/>
              </a:rPr>
              <a:t>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0F03AA-FC5D-0379-767D-7DC5A5EF4DA8}"/>
              </a:ext>
            </a:extLst>
          </p:cNvPr>
          <p:cNvGrpSpPr/>
          <p:nvPr/>
        </p:nvGrpSpPr>
        <p:grpSpPr>
          <a:xfrm>
            <a:off x="1202925" y="6252880"/>
            <a:ext cx="797707" cy="369332"/>
            <a:chOff x="2784825" y="6252880"/>
            <a:chExt cx="797707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89D45F-E8BE-7B1A-3DD6-116823751D8C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310620-EB8A-EA3F-42AD-CDEAF14A1E36}"/>
                </a:ext>
              </a:extLst>
            </p:cNvPr>
            <p:cNvSpPr txBox="1"/>
            <p:nvPr/>
          </p:nvSpPr>
          <p:spPr>
            <a:xfrm>
              <a:off x="3043602" y="625288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거래</a:t>
              </a:r>
              <a:b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신청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68CF2FC0-1DDA-73C5-315A-EB16F907CA52}"/>
              </a:ext>
            </a:extLst>
          </p:cNvPr>
          <p:cNvSpPr/>
          <p:nvPr/>
        </p:nvSpPr>
        <p:spPr>
          <a:xfrm>
            <a:off x="966625" y="5549739"/>
            <a:ext cx="104091" cy="8969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29CEA1-D1F6-F3BB-79C8-676851DF5A7B}"/>
              </a:ext>
            </a:extLst>
          </p:cNvPr>
          <p:cNvSpPr txBox="1"/>
          <p:nvPr/>
        </p:nvSpPr>
        <p:spPr>
          <a:xfrm>
            <a:off x="1090804" y="5496684"/>
            <a:ext cx="19327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j-ea"/>
                <a:ea typeface="+mj-ea"/>
              </a:rPr>
              <a:t>위의 내용을 숙지 하였고 동의 합니다</a:t>
            </a:r>
            <a:r>
              <a:rPr lang="en-US" altLang="ko-KR" sz="800" dirty="0">
                <a:latin typeface="+mj-ea"/>
                <a:ea typeface="+mj-ea"/>
              </a:rPr>
              <a:t>.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EC4E77B-3F09-FD77-EE68-01E1323C4633}"/>
              </a:ext>
            </a:extLst>
          </p:cNvPr>
          <p:cNvCxnSpPr/>
          <p:nvPr/>
        </p:nvCxnSpPr>
        <p:spPr>
          <a:xfrm>
            <a:off x="827760" y="2715014"/>
            <a:ext cx="6613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39D30A5-6793-3C50-D2CC-E710EC84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53" y="1735082"/>
            <a:ext cx="3729228" cy="9799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1033C7-E058-88CA-C2CE-8FE8870D842C}"/>
              </a:ext>
            </a:extLst>
          </p:cNvPr>
          <p:cNvSpPr txBox="1"/>
          <p:nvPr/>
        </p:nvSpPr>
        <p:spPr>
          <a:xfrm>
            <a:off x="4018553" y="2407237"/>
            <a:ext cx="235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123-456-789 01 </a:t>
            </a:r>
            <a:r>
              <a:rPr lang="ko-KR" altLang="en-US" sz="1400" dirty="0">
                <a:latin typeface="+mj-ea"/>
                <a:ea typeface="+mj-ea"/>
              </a:rPr>
              <a:t>홍길동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8B3F26-13F3-BA8A-1968-D629D7BFBEBF}"/>
              </a:ext>
            </a:extLst>
          </p:cNvPr>
          <p:cNvSpPr txBox="1"/>
          <p:nvPr/>
        </p:nvSpPr>
        <p:spPr>
          <a:xfrm>
            <a:off x="6483161" y="2427915"/>
            <a:ext cx="82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****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D86DA5-2CA9-B3F4-C4D3-C12A40CB23C2}"/>
              </a:ext>
            </a:extLst>
          </p:cNvPr>
          <p:cNvSpPr txBox="1"/>
          <p:nvPr/>
        </p:nvSpPr>
        <p:spPr>
          <a:xfrm>
            <a:off x="809146" y="2435438"/>
            <a:ext cx="1087639" cy="25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j-ea"/>
                <a:ea typeface="+mj-ea"/>
              </a:rPr>
              <a:t>거래신청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B6381C-98FF-5A44-7421-9D30E41D5AB2}"/>
              </a:ext>
            </a:extLst>
          </p:cNvPr>
          <p:cNvSpPr txBox="1"/>
          <p:nvPr/>
        </p:nvSpPr>
        <p:spPr>
          <a:xfrm>
            <a:off x="4018553" y="1925175"/>
            <a:ext cx="136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거래신청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30B75BB-9091-E299-5950-8B813501D7AE}"/>
              </a:ext>
            </a:extLst>
          </p:cNvPr>
          <p:cNvCxnSpPr/>
          <p:nvPr/>
        </p:nvCxnSpPr>
        <p:spPr>
          <a:xfrm>
            <a:off x="4096431" y="2291240"/>
            <a:ext cx="10651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D7DAE9-21F3-1D9A-6A91-DFCDB366CED1}"/>
              </a:ext>
            </a:extLst>
          </p:cNvPr>
          <p:cNvSpPr/>
          <p:nvPr/>
        </p:nvSpPr>
        <p:spPr>
          <a:xfrm>
            <a:off x="686037" y="2406761"/>
            <a:ext cx="2726936" cy="65786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7">
            <a:extLst>
              <a:ext uri="{FF2B5EF4-FFF2-40B4-BE49-F238E27FC236}">
                <a16:creationId xmlns:a16="http://schemas.microsoft.com/office/drawing/2014/main" id="{43D490B5-A5D3-68B5-3B1F-25E7C1C0FA51}"/>
              </a:ext>
            </a:extLst>
          </p:cNvPr>
          <p:cNvCxnSpPr>
            <a:cxnSpLocks/>
            <a:stCxn id="29" idx="3"/>
            <a:endCxn id="23" idx="1"/>
          </p:cNvCxnSpPr>
          <p:nvPr/>
        </p:nvCxnSpPr>
        <p:spPr>
          <a:xfrm flipV="1">
            <a:off x="3412973" y="2225048"/>
            <a:ext cx="605580" cy="510644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40C1E47-F1C7-A15D-49F3-2A93AEDDF515}"/>
              </a:ext>
            </a:extLst>
          </p:cNvPr>
          <p:cNvSpPr txBox="1"/>
          <p:nvPr/>
        </p:nvSpPr>
        <p:spPr>
          <a:xfrm>
            <a:off x="4018553" y="1253020"/>
            <a:ext cx="319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거래 신청 계좌 입력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B0C7C8F-275F-25CA-F068-BAEA888CCACA}"/>
              </a:ext>
            </a:extLst>
          </p:cNvPr>
          <p:cNvSpPr/>
          <p:nvPr/>
        </p:nvSpPr>
        <p:spPr>
          <a:xfrm>
            <a:off x="4018553" y="3226133"/>
            <a:ext cx="3729228" cy="35625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493AD0E-DD6C-B921-0BC5-9503605690F0}"/>
              </a:ext>
            </a:extLst>
          </p:cNvPr>
          <p:cNvSpPr/>
          <p:nvPr/>
        </p:nvSpPr>
        <p:spPr>
          <a:xfrm>
            <a:off x="4158429" y="3720789"/>
            <a:ext cx="3371889" cy="211334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248C37-B0CA-2E2D-AE86-A11B9C4F9E4D}"/>
              </a:ext>
            </a:extLst>
          </p:cNvPr>
          <p:cNvSpPr txBox="1"/>
          <p:nvPr/>
        </p:nvSpPr>
        <p:spPr>
          <a:xfrm>
            <a:off x="4158429" y="3785861"/>
            <a:ext cx="321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본약관은 </a:t>
            </a:r>
            <a:r>
              <a:rPr lang="en-US" altLang="ko-KR" sz="1200" dirty="0">
                <a:latin typeface="+mj-ea"/>
                <a:ea typeface="+mj-ea"/>
              </a:rPr>
              <a:t>…. </a:t>
            </a:r>
            <a:r>
              <a:rPr lang="ko-KR" altLang="en-US" sz="1200" dirty="0">
                <a:latin typeface="+mj-ea"/>
                <a:ea typeface="+mj-ea"/>
              </a:rPr>
              <a:t>매매에 대한 책임은 모두 본인 책임입니다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r>
              <a:rPr lang="en-US" altLang="ko-KR" sz="1200" dirty="0">
                <a:latin typeface="+mj-ea"/>
                <a:ea typeface="+mj-ea"/>
              </a:rPr>
              <a:t>…..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A440FB6-E122-91FE-B94A-4E974D889434}"/>
              </a:ext>
            </a:extLst>
          </p:cNvPr>
          <p:cNvSpPr txBox="1"/>
          <p:nvPr/>
        </p:nvSpPr>
        <p:spPr>
          <a:xfrm>
            <a:off x="4158429" y="3246917"/>
            <a:ext cx="159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약관 동의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02523FDE-CEA1-AFC6-635D-1056920724CF}"/>
              </a:ext>
            </a:extLst>
          </p:cNvPr>
          <p:cNvSpPr/>
          <p:nvPr/>
        </p:nvSpPr>
        <p:spPr>
          <a:xfrm>
            <a:off x="4158429" y="6248894"/>
            <a:ext cx="1400027" cy="364319"/>
          </a:xfrm>
          <a:prstGeom prst="roundRect">
            <a:avLst/>
          </a:prstGeom>
          <a:solidFill>
            <a:srgbClr val="003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확인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61BE8726-3B7E-6F38-698E-7E22F2B6C30C}"/>
              </a:ext>
            </a:extLst>
          </p:cNvPr>
          <p:cNvSpPr/>
          <p:nvPr/>
        </p:nvSpPr>
        <p:spPr>
          <a:xfrm>
            <a:off x="4268555" y="5964420"/>
            <a:ext cx="152400" cy="13132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CE1C274-DDD4-3AE4-B0DC-64C95079F920}"/>
              </a:ext>
            </a:extLst>
          </p:cNvPr>
          <p:cNvSpPr txBox="1"/>
          <p:nvPr/>
        </p:nvSpPr>
        <p:spPr>
          <a:xfrm>
            <a:off x="4420955" y="5899755"/>
            <a:ext cx="3030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위의 내용을 숙지 하였고 동의 합니다</a:t>
            </a:r>
            <a:r>
              <a:rPr lang="en-US" altLang="ko-KR" sz="1100" dirty="0">
                <a:latin typeface="+mj-ea"/>
                <a:ea typeface="+mj-ea"/>
              </a:rPr>
              <a:t>.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812287B-F3E0-C44F-6D2C-711911D05EA5}"/>
              </a:ext>
            </a:extLst>
          </p:cNvPr>
          <p:cNvSpPr txBox="1"/>
          <p:nvPr/>
        </p:nvSpPr>
        <p:spPr>
          <a:xfrm>
            <a:off x="4032408" y="2814923"/>
            <a:ext cx="319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거래 신청 양관 동의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676FD9-6EE7-A297-7DA4-D6CF4E130ECF}"/>
              </a:ext>
            </a:extLst>
          </p:cNvPr>
          <p:cNvSpPr/>
          <p:nvPr/>
        </p:nvSpPr>
        <p:spPr>
          <a:xfrm>
            <a:off x="8130312" y="1633849"/>
            <a:ext cx="3729228" cy="35625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06167F2-D531-79E8-0205-FDDA5C195E05}"/>
              </a:ext>
            </a:extLst>
          </p:cNvPr>
          <p:cNvSpPr/>
          <p:nvPr/>
        </p:nvSpPr>
        <p:spPr>
          <a:xfrm>
            <a:off x="9465836" y="4643110"/>
            <a:ext cx="1400027" cy="364319"/>
          </a:xfrm>
          <a:prstGeom prst="roundRect">
            <a:avLst/>
          </a:prstGeom>
          <a:solidFill>
            <a:srgbClr val="003DE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BDC8A-A25B-C39E-465B-AFBED848995F}"/>
              </a:ext>
            </a:extLst>
          </p:cNvPr>
          <p:cNvSpPr txBox="1"/>
          <p:nvPr/>
        </p:nvSpPr>
        <p:spPr>
          <a:xfrm>
            <a:off x="8275274" y="1797673"/>
            <a:ext cx="334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거래 신청이 </a:t>
            </a:r>
            <a:r>
              <a:rPr lang="ko-KR" altLang="en-US">
                <a:latin typeface="+mj-ea"/>
                <a:ea typeface="+mj-ea"/>
              </a:rPr>
              <a:t>완료 되었습니다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8991E-5398-56FE-4305-6F4A91DC2081}"/>
              </a:ext>
            </a:extLst>
          </p:cNvPr>
          <p:cNvSpPr txBox="1"/>
          <p:nvPr/>
        </p:nvSpPr>
        <p:spPr>
          <a:xfrm>
            <a:off x="9262109" y="2326719"/>
            <a:ext cx="235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123-456-789 01 </a:t>
            </a:r>
            <a:r>
              <a:rPr lang="ko-KR" altLang="en-US" sz="1400" dirty="0">
                <a:latin typeface="+mj-ea"/>
                <a:ea typeface="+mj-ea"/>
              </a:rPr>
              <a:t>홍길동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FECE60-05FF-30AD-F8E6-8218D0149D9F}"/>
              </a:ext>
            </a:extLst>
          </p:cNvPr>
          <p:cNvSpPr txBox="1"/>
          <p:nvPr/>
        </p:nvSpPr>
        <p:spPr>
          <a:xfrm>
            <a:off x="8301361" y="2326719"/>
            <a:ext cx="99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계좌번호</a:t>
            </a:r>
            <a:r>
              <a:rPr lang="en-US" altLang="ko-KR" sz="1400" dirty="0">
                <a:latin typeface="+mj-ea"/>
                <a:ea typeface="+mj-ea"/>
              </a:rPr>
              <a:t>: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4C016F-058E-8F2A-5CF2-06EFBFA92371}"/>
              </a:ext>
            </a:extLst>
          </p:cNvPr>
          <p:cNvSpPr txBox="1"/>
          <p:nvPr/>
        </p:nvSpPr>
        <p:spPr>
          <a:xfrm>
            <a:off x="8301360" y="2641727"/>
            <a:ext cx="998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지갑주소</a:t>
            </a:r>
            <a:r>
              <a:rPr lang="en-US" altLang="ko-KR" sz="1400" dirty="0">
                <a:latin typeface="+mj-ea"/>
                <a:ea typeface="+mj-ea"/>
              </a:rPr>
              <a:t>: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DB9BF9D-3124-7E49-9953-9B5014892484}"/>
              </a:ext>
            </a:extLst>
          </p:cNvPr>
          <p:cNvSpPr txBox="1"/>
          <p:nvPr/>
        </p:nvSpPr>
        <p:spPr>
          <a:xfrm>
            <a:off x="9242138" y="2661034"/>
            <a:ext cx="235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0xa890ef8123026a4f3279fbd624288….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344E8C6-D4B4-30D2-8416-DBE30EBFA1A9}"/>
              </a:ext>
            </a:extLst>
          </p:cNvPr>
          <p:cNvSpPr txBox="1"/>
          <p:nvPr/>
        </p:nvSpPr>
        <p:spPr>
          <a:xfrm>
            <a:off x="1507735" y="2440551"/>
            <a:ext cx="1087639" cy="25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계좌조회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6302026-D526-FA75-E12B-2B14A6D969F2}"/>
              </a:ext>
            </a:extLst>
          </p:cNvPr>
          <p:cNvSpPr txBox="1"/>
          <p:nvPr/>
        </p:nvSpPr>
        <p:spPr>
          <a:xfrm>
            <a:off x="5232200" y="1921908"/>
            <a:ext cx="136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계좌조회</a:t>
            </a:r>
          </a:p>
        </p:txBody>
      </p:sp>
    </p:spTree>
    <p:extLst>
      <p:ext uri="{BB962C8B-B14F-4D97-AF65-F5344CB8AC3E}">
        <p14:creationId xmlns:p14="http://schemas.microsoft.com/office/powerpoint/2010/main" val="114044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4790CC-AC4E-C3C8-4027-D2A29365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7" y="1389917"/>
            <a:ext cx="2472126" cy="53483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10E319A-13AD-C0B2-A45D-5A3FE39C3130}"/>
              </a:ext>
            </a:extLst>
          </p:cNvPr>
          <p:cNvSpPr/>
          <p:nvPr/>
        </p:nvSpPr>
        <p:spPr>
          <a:xfrm>
            <a:off x="767583" y="2764675"/>
            <a:ext cx="2435984" cy="1666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제목 1">
            <a:extLst>
              <a:ext uri="{FF2B5EF4-FFF2-40B4-BE49-F238E27FC236}">
                <a16:creationId xmlns:a16="http://schemas.microsoft.com/office/drawing/2014/main" id="{DB23863A-5FFC-F3F7-174A-EAAC5827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533804" cy="1320800"/>
          </a:xfrm>
        </p:spPr>
        <p:txBody>
          <a:bodyPr/>
          <a:lstStyle/>
          <a:p>
            <a:r>
              <a:rPr lang="en-US" altLang="ko-KR" dirty="0"/>
              <a:t>ST </a:t>
            </a:r>
            <a:r>
              <a:rPr lang="ko-KR" altLang="en-US" dirty="0"/>
              <a:t>매매 계좌 조회</a:t>
            </a:r>
            <a:r>
              <a:rPr lang="en-US" altLang="ko-KR" dirty="0"/>
              <a:t>(</a:t>
            </a:r>
            <a:r>
              <a:rPr lang="ko-KR" altLang="en-US" dirty="0"/>
              <a:t>지갑조회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4709D-FC75-6142-DFC3-70CAA357D92B}"/>
              </a:ext>
            </a:extLst>
          </p:cNvPr>
          <p:cNvSpPr txBox="1"/>
          <p:nvPr/>
        </p:nvSpPr>
        <p:spPr>
          <a:xfrm>
            <a:off x="841614" y="1828451"/>
            <a:ext cx="169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STO </a:t>
            </a:r>
            <a:r>
              <a:rPr lang="ko-KR" altLang="en-US" dirty="0">
                <a:latin typeface="+mj-ea"/>
                <a:ea typeface="+mj-ea"/>
              </a:rPr>
              <a:t>거래신청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10F03AA-FC5D-0379-767D-7DC5A5EF4DA8}"/>
              </a:ext>
            </a:extLst>
          </p:cNvPr>
          <p:cNvGrpSpPr/>
          <p:nvPr/>
        </p:nvGrpSpPr>
        <p:grpSpPr>
          <a:xfrm>
            <a:off x="1202925" y="6252880"/>
            <a:ext cx="797707" cy="369332"/>
            <a:chOff x="2784825" y="6252880"/>
            <a:chExt cx="797707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89D45F-E8BE-7B1A-3DD6-116823751D8C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310620-EB8A-EA3F-42AD-CDEAF14A1E36}"/>
                </a:ext>
              </a:extLst>
            </p:cNvPr>
            <p:cNvSpPr txBox="1"/>
            <p:nvPr/>
          </p:nvSpPr>
          <p:spPr>
            <a:xfrm>
              <a:off x="3043602" y="6252880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ST</a:t>
              </a: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거래</a:t>
              </a:r>
              <a:br>
                <a:rPr lang="en-US" altLang="ko-KR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900" dirty="0">
                  <a:solidFill>
                    <a:schemeClr val="accent3">
                      <a:lumMod val="75000"/>
                    </a:schemeClr>
                  </a:solidFill>
                  <a:latin typeface="+mj-ea"/>
                  <a:ea typeface="+mj-ea"/>
                </a:rPr>
                <a:t>신청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EC4E77B-3F09-FD77-EE68-01E1323C4633}"/>
              </a:ext>
            </a:extLst>
          </p:cNvPr>
          <p:cNvCxnSpPr/>
          <p:nvPr/>
        </p:nvCxnSpPr>
        <p:spPr>
          <a:xfrm>
            <a:off x="1517793" y="2715014"/>
            <a:ext cx="6613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4D86DA5-2CA9-B3F4-C4D3-C12A40CB23C2}"/>
              </a:ext>
            </a:extLst>
          </p:cNvPr>
          <p:cNvSpPr txBox="1"/>
          <p:nvPr/>
        </p:nvSpPr>
        <p:spPr>
          <a:xfrm>
            <a:off x="809146" y="2435438"/>
            <a:ext cx="1087639" cy="25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거래신청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D7DAE9-21F3-1D9A-6A91-DFCDB366CED1}"/>
              </a:ext>
            </a:extLst>
          </p:cNvPr>
          <p:cNvSpPr/>
          <p:nvPr/>
        </p:nvSpPr>
        <p:spPr>
          <a:xfrm>
            <a:off x="674726" y="2407236"/>
            <a:ext cx="2726936" cy="2102419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7">
            <a:extLst>
              <a:ext uri="{FF2B5EF4-FFF2-40B4-BE49-F238E27FC236}">
                <a16:creationId xmlns:a16="http://schemas.microsoft.com/office/drawing/2014/main" id="{43D490B5-A5D3-68B5-3B1F-25E7C1C0FA51}"/>
              </a:ext>
            </a:extLst>
          </p:cNvPr>
          <p:cNvCxnSpPr>
            <a:cxnSpLocks/>
            <a:stCxn id="29" idx="3"/>
            <a:endCxn id="152" idx="1"/>
          </p:cNvCxnSpPr>
          <p:nvPr/>
        </p:nvCxnSpPr>
        <p:spPr>
          <a:xfrm flipV="1">
            <a:off x="3401662" y="2891206"/>
            <a:ext cx="699919" cy="567240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40C1E47-F1C7-A15D-49F3-2A93AEDDF515}"/>
              </a:ext>
            </a:extLst>
          </p:cNvPr>
          <p:cNvSpPr txBox="1"/>
          <p:nvPr/>
        </p:nvSpPr>
        <p:spPr>
          <a:xfrm>
            <a:off x="6526765" y="4509655"/>
            <a:ext cx="319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클릭하면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지갑 조회로 이동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B0C7C8F-275F-25CA-F068-BAEA888CCACA}"/>
              </a:ext>
            </a:extLst>
          </p:cNvPr>
          <p:cNvSpPr/>
          <p:nvPr/>
        </p:nvSpPr>
        <p:spPr>
          <a:xfrm>
            <a:off x="3970802" y="1364672"/>
            <a:ext cx="3729228" cy="2944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8991E-5398-56FE-4305-6F4A91DC2081}"/>
              </a:ext>
            </a:extLst>
          </p:cNvPr>
          <p:cNvSpPr txBox="1"/>
          <p:nvPr/>
        </p:nvSpPr>
        <p:spPr>
          <a:xfrm>
            <a:off x="1569817" y="2870698"/>
            <a:ext cx="12586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j-ea"/>
                <a:ea typeface="+mj-ea"/>
              </a:rPr>
              <a:t>123-456-789 01 </a:t>
            </a:r>
            <a:r>
              <a:rPr lang="ko-KR" altLang="en-US" sz="1050" dirty="0">
                <a:latin typeface="+mj-ea"/>
                <a:ea typeface="+mj-ea"/>
              </a:rPr>
              <a:t>홍길동</a:t>
            </a:r>
            <a:r>
              <a:rPr lang="en-US" altLang="ko-KR" sz="1050" dirty="0">
                <a:latin typeface="+mj-ea"/>
                <a:ea typeface="+mj-ea"/>
              </a:rPr>
              <a:t> 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FECE60-05FF-30AD-F8E6-8218D0149D9F}"/>
              </a:ext>
            </a:extLst>
          </p:cNvPr>
          <p:cNvSpPr txBox="1"/>
          <p:nvPr/>
        </p:nvSpPr>
        <p:spPr>
          <a:xfrm>
            <a:off x="758488" y="2850845"/>
            <a:ext cx="998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j-ea"/>
                <a:ea typeface="+mj-ea"/>
              </a:rPr>
              <a:t>계좌번호</a:t>
            </a:r>
            <a:r>
              <a:rPr lang="en-US" altLang="ko-KR" sz="1050" dirty="0">
                <a:latin typeface="+mj-ea"/>
                <a:ea typeface="+mj-ea"/>
              </a:rPr>
              <a:t>: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4C016F-058E-8F2A-5CF2-06EFBFA92371}"/>
              </a:ext>
            </a:extLst>
          </p:cNvPr>
          <p:cNvSpPr txBox="1"/>
          <p:nvPr/>
        </p:nvSpPr>
        <p:spPr>
          <a:xfrm>
            <a:off x="758487" y="3214343"/>
            <a:ext cx="998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j-ea"/>
                <a:ea typeface="+mj-ea"/>
              </a:rPr>
              <a:t>지갑주소</a:t>
            </a:r>
            <a:r>
              <a:rPr lang="en-US" altLang="ko-KR" sz="1050" dirty="0">
                <a:latin typeface="+mj-ea"/>
                <a:ea typeface="+mj-ea"/>
              </a:rPr>
              <a:t>: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DB9BF9D-3124-7E49-9953-9B5014892484}"/>
              </a:ext>
            </a:extLst>
          </p:cNvPr>
          <p:cNvSpPr txBox="1"/>
          <p:nvPr/>
        </p:nvSpPr>
        <p:spPr>
          <a:xfrm>
            <a:off x="1549846" y="3205013"/>
            <a:ext cx="125868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u="sng" dirty="0">
                <a:latin typeface="+mj-ea"/>
                <a:ea typeface="+mj-ea"/>
              </a:rPr>
              <a:t>0xa890ef8123026a4f3279fbd624288….</a:t>
            </a:r>
            <a:endParaRPr lang="ko-KR" altLang="en-US" sz="1050" u="sng" dirty="0">
              <a:latin typeface="+mj-ea"/>
              <a:ea typeface="+mj-ea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344E8C6-D4B4-30D2-8416-DBE30EBFA1A9}"/>
              </a:ext>
            </a:extLst>
          </p:cNvPr>
          <p:cNvSpPr txBox="1"/>
          <p:nvPr/>
        </p:nvSpPr>
        <p:spPr>
          <a:xfrm>
            <a:off x="1507735" y="2440551"/>
            <a:ext cx="1087639" cy="25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+mj-ea"/>
                <a:ea typeface="+mj-ea"/>
              </a:rPr>
              <a:t>계좌조회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578AB3E-DCD3-393F-D165-21BF7ABF5E88}"/>
              </a:ext>
            </a:extLst>
          </p:cNvPr>
          <p:cNvSpPr txBox="1"/>
          <p:nvPr/>
        </p:nvSpPr>
        <p:spPr>
          <a:xfrm>
            <a:off x="779269" y="3796235"/>
            <a:ext cx="998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+mj-ea"/>
                <a:ea typeface="+mj-ea"/>
              </a:rPr>
              <a:t>생성날짜 </a:t>
            </a:r>
            <a:r>
              <a:rPr lang="en-US" altLang="ko-KR" sz="1050" dirty="0">
                <a:latin typeface="+mj-ea"/>
                <a:ea typeface="+mj-ea"/>
              </a:rPr>
              <a:t>: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4BD64DF-1D0D-DBB7-D2D4-F1F1EF244291}"/>
              </a:ext>
            </a:extLst>
          </p:cNvPr>
          <p:cNvSpPr txBox="1"/>
          <p:nvPr/>
        </p:nvSpPr>
        <p:spPr>
          <a:xfrm>
            <a:off x="1548194" y="3789308"/>
            <a:ext cx="998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+mj-ea"/>
                <a:ea typeface="+mj-ea"/>
              </a:rPr>
              <a:t>2022/09/01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6AB486D-09F0-2D66-63E9-B4BA8C1992A9}"/>
              </a:ext>
            </a:extLst>
          </p:cNvPr>
          <p:cNvSpPr/>
          <p:nvPr/>
        </p:nvSpPr>
        <p:spPr>
          <a:xfrm>
            <a:off x="4110678" y="2037249"/>
            <a:ext cx="3495182" cy="21858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6E41F55-2BF0-C8DB-A405-0AEB4C657434}"/>
              </a:ext>
            </a:extLst>
          </p:cNvPr>
          <p:cNvSpPr txBox="1"/>
          <p:nvPr/>
        </p:nvSpPr>
        <p:spPr>
          <a:xfrm>
            <a:off x="5097339" y="2142677"/>
            <a:ext cx="1901818" cy="60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123-456-789 01 </a:t>
            </a:r>
            <a:r>
              <a:rPr lang="ko-KR" altLang="en-US" sz="1600" dirty="0">
                <a:latin typeface="+mj-ea"/>
                <a:ea typeface="+mj-ea"/>
              </a:rPr>
              <a:t>홍길동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EC605AD-F4F7-AAE8-CD25-70EB2E0798D9}"/>
              </a:ext>
            </a:extLst>
          </p:cNvPr>
          <p:cNvSpPr txBox="1"/>
          <p:nvPr/>
        </p:nvSpPr>
        <p:spPr>
          <a:xfrm>
            <a:off x="4101582" y="2123420"/>
            <a:ext cx="1508843" cy="35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계좌번호</a:t>
            </a:r>
            <a:r>
              <a:rPr lang="en-US" altLang="ko-KR" sz="1600" dirty="0">
                <a:latin typeface="+mj-ea"/>
                <a:ea typeface="+mj-ea"/>
              </a:rPr>
              <a:t>: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6178F2E-9647-2647-8490-8981BD5E5DD1}"/>
              </a:ext>
            </a:extLst>
          </p:cNvPr>
          <p:cNvSpPr txBox="1"/>
          <p:nvPr/>
        </p:nvSpPr>
        <p:spPr>
          <a:xfrm>
            <a:off x="4101581" y="2715519"/>
            <a:ext cx="1508843" cy="35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지갑주소</a:t>
            </a:r>
            <a:r>
              <a:rPr lang="en-US" altLang="ko-KR" sz="1600" dirty="0">
                <a:latin typeface="+mj-ea"/>
                <a:ea typeface="+mj-ea"/>
              </a:rPr>
              <a:t>: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6BD1F43-3650-82A7-4E70-5FBF097ED221}"/>
              </a:ext>
            </a:extLst>
          </p:cNvPr>
          <p:cNvSpPr txBox="1"/>
          <p:nvPr/>
        </p:nvSpPr>
        <p:spPr>
          <a:xfrm>
            <a:off x="5097339" y="2715519"/>
            <a:ext cx="2235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>
                <a:latin typeface="+mj-ea"/>
                <a:ea typeface="+mj-ea"/>
              </a:rPr>
              <a:t>0xa890ef8123026a4f3279fbd624288….</a:t>
            </a:r>
            <a:endParaRPr lang="ko-KR" altLang="en-US" sz="1600" u="sng" dirty="0">
              <a:latin typeface="+mj-ea"/>
              <a:ea typeface="+mj-ea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B7043B5-8B43-0639-3E57-F1103149BF05}"/>
              </a:ext>
            </a:extLst>
          </p:cNvPr>
          <p:cNvSpPr txBox="1"/>
          <p:nvPr/>
        </p:nvSpPr>
        <p:spPr>
          <a:xfrm>
            <a:off x="4122363" y="3297411"/>
            <a:ext cx="1508843" cy="35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생성날짜 </a:t>
            </a:r>
            <a:r>
              <a:rPr lang="en-US" altLang="ko-KR" sz="1600" dirty="0">
                <a:latin typeface="+mj-ea"/>
                <a:ea typeface="+mj-ea"/>
              </a:rPr>
              <a:t>: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2EA999D-7757-D7C9-3BBC-1F6212394DCB}"/>
              </a:ext>
            </a:extLst>
          </p:cNvPr>
          <p:cNvSpPr txBox="1"/>
          <p:nvPr/>
        </p:nvSpPr>
        <p:spPr>
          <a:xfrm>
            <a:off x="5184177" y="3289728"/>
            <a:ext cx="1508843" cy="351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2022/09/01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D7B1E2A-4F1A-4980-6DCB-CD10F6CFDFE0}"/>
              </a:ext>
            </a:extLst>
          </p:cNvPr>
          <p:cNvSpPr txBox="1"/>
          <p:nvPr/>
        </p:nvSpPr>
        <p:spPr>
          <a:xfrm>
            <a:off x="4150530" y="1669826"/>
            <a:ext cx="136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거래신청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01FEC56-188D-0605-B384-AC4B9F002B95}"/>
              </a:ext>
            </a:extLst>
          </p:cNvPr>
          <p:cNvCxnSpPr/>
          <p:nvPr/>
        </p:nvCxnSpPr>
        <p:spPr>
          <a:xfrm>
            <a:off x="4228408" y="2035891"/>
            <a:ext cx="106518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E9477311-BCFA-11D2-6889-F2EE61A4B936}"/>
              </a:ext>
            </a:extLst>
          </p:cNvPr>
          <p:cNvSpPr txBox="1"/>
          <p:nvPr/>
        </p:nvSpPr>
        <p:spPr>
          <a:xfrm>
            <a:off x="5364177" y="1666559"/>
            <a:ext cx="136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계좌조회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1D1B7652-8A6D-FAA0-E289-F38DF0A46253}"/>
              </a:ext>
            </a:extLst>
          </p:cNvPr>
          <p:cNvSpPr/>
          <p:nvPr/>
        </p:nvSpPr>
        <p:spPr>
          <a:xfrm>
            <a:off x="5097339" y="2656733"/>
            <a:ext cx="2349479" cy="657862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1" name="직선 화살표 연결선 27">
            <a:extLst>
              <a:ext uri="{FF2B5EF4-FFF2-40B4-BE49-F238E27FC236}">
                <a16:creationId xmlns:a16="http://schemas.microsoft.com/office/drawing/2014/main" id="{00E4EC01-E981-E9B5-8ABC-4FCA55DC730B}"/>
              </a:ext>
            </a:extLst>
          </p:cNvPr>
          <p:cNvCxnSpPr>
            <a:cxnSpLocks/>
            <a:stCxn id="160" idx="3"/>
            <a:endCxn id="129" idx="0"/>
          </p:cNvCxnSpPr>
          <p:nvPr/>
        </p:nvCxnSpPr>
        <p:spPr>
          <a:xfrm>
            <a:off x="7446818" y="2985664"/>
            <a:ext cx="676240" cy="1523991"/>
          </a:xfrm>
          <a:prstGeom prst="bentConnector2">
            <a:avLst/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6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A1AD7-1877-E680-2F8C-A4AD045AA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6217" y="1228837"/>
            <a:ext cx="2541456" cy="55043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8C813B6-98D5-E652-B917-16A5963B98F7}"/>
              </a:ext>
            </a:extLst>
          </p:cNvPr>
          <p:cNvSpPr/>
          <p:nvPr/>
        </p:nvSpPr>
        <p:spPr>
          <a:xfrm>
            <a:off x="2730733" y="2706654"/>
            <a:ext cx="718470" cy="15250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B5C15F-06EC-5F99-DD2A-758DFC76E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1692" y="1245623"/>
            <a:ext cx="6160096" cy="2206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FC9AB9A-20B9-A404-8FC8-48695BF5BDFB}"/>
              </a:ext>
            </a:extLst>
          </p:cNvPr>
          <p:cNvSpPr/>
          <p:nvPr/>
        </p:nvSpPr>
        <p:spPr>
          <a:xfrm>
            <a:off x="9027446" y="2226304"/>
            <a:ext cx="1204305" cy="3383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D80BF0-48B3-9921-75F0-3753EC5F5786}"/>
              </a:ext>
            </a:extLst>
          </p:cNvPr>
          <p:cNvSpPr/>
          <p:nvPr/>
        </p:nvSpPr>
        <p:spPr>
          <a:xfrm>
            <a:off x="10272048" y="2425656"/>
            <a:ext cx="309739" cy="74899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 </a:t>
            </a:r>
            <a:r>
              <a:rPr lang="ko-KR" altLang="en-US" dirty="0"/>
              <a:t>현재가 화면 기본 정보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6CA853-BC2A-4633-A786-338DA23D3762}"/>
              </a:ext>
            </a:extLst>
          </p:cNvPr>
          <p:cNvSpPr/>
          <p:nvPr/>
        </p:nvSpPr>
        <p:spPr>
          <a:xfrm>
            <a:off x="1355789" y="6054119"/>
            <a:ext cx="1682051" cy="146271"/>
          </a:xfrm>
          <a:prstGeom prst="rect">
            <a:avLst/>
          </a:prstGeom>
          <a:noFill/>
          <a:ln w="317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899514-76E6-4A56-9D50-571A43444D65}"/>
              </a:ext>
            </a:extLst>
          </p:cNvPr>
          <p:cNvSpPr/>
          <p:nvPr/>
        </p:nvSpPr>
        <p:spPr>
          <a:xfrm>
            <a:off x="996217" y="6276002"/>
            <a:ext cx="2607505" cy="340360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A13E586-3428-4B62-B672-BBA007ED62DF}"/>
              </a:ext>
            </a:extLst>
          </p:cNvPr>
          <p:cNvSpPr/>
          <p:nvPr/>
        </p:nvSpPr>
        <p:spPr>
          <a:xfrm>
            <a:off x="951910" y="2751293"/>
            <a:ext cx="2651812" cy="321608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In-Tab </a:t>
            </a:r>
            <a:r>
              <a:rPr lang="ko-KR" altLang="en-US" dirty="0">
                <a:solidFill>
                  <a:srgbClr val="FF0000"/>
                </a:solidFill>
              </a:rPr>
              <a:t>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36DA28-D110-4CE1-A9AE-7036CA0C86CA}"/>
              </a:ext>
            </a:extLst>
          </p:cNvPr>
          <p:cNvSpPr txBox="1"/>
          <p:nvPr/>
        </p:nvSpPr>
        <p:spPr>
          <a:xfrm>
            <a:off x="5220844" y="5782712"/>
            <a:ext cx="164592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지수 정보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30D21-F684-4702-B32A-EB54BE0A43FB}"/>
              </a:ext>
            </a:extLst>
          </p:cNvPr>
          <p:cNvSpPr txBox="1"/>
          <p:nvPr/>
        </p:nvSpPr>
        <p:spPr>
          <a:xfrm>
            <a:off x="5220844" y="6267902"/>
            <a:ext cx="164592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</a:t>
            </a:r>
            <a:r>
              <a:rPr lang="en-US" altLang="ko-KR" dirty="0"/>
              <a:t>-</a:t>
            </a:r>
            <a:r>
              <a:rPr lang="ko-KR" altLang="en-US" dirty="0"/>
              <a:t>메뉴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475B584-1CCC-4CBD-B244-E5D7856F2123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 flipV="1">
            <a:off x="3603722" y="4359335"/>
            <a:ext cx="1669318" cy="1"/>
          </a:xfrm>
          <a:prstGeom prst="straightConnector1">
            <a:avLst/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4F24BFF-B344-443A-9922-56556C7E4C38}"/>
              </a:ext>
            </a:extLst>
          </p:cNvPr>
          <p:cNvCxnSpPr>
            <a:cxnSpLocks/>
            <a:stCxn id="35" idx="0"/>
            <a:endCxn id="46" idx="1"/>
          </p:cNvCxnSpPr>
          <p:nvPr/>
        </p:nvCxnSpPr>
        <p:spPr>
          <a:xfrm rot="5400000" flipH="1" flipV="1">
            <a:off x="3665459" y="4498735"/>
            <a:ext cx="86741" cy="3024029"/>
          </a:xfrm>
          <a:prstGeom prst="bentConnector2">
            <a:avLst/>
          </a:prstGeom>
          <a:ln w="73025">
            <a:solidFill>
              <a:srgbClr val="00B0F0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7FD8E95-0AF5-4BE0-8899-5B4E433D6D3B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>
            <a:off x="3603722" y="6446182"/>
            <a:ext cx="1617122" cy="6386"/>
          </a:xfrm>
          <a:prstGeom prst="straightConnector1">
            <a:avLst/>
          </a:prstGeom>
          <a:ln w="73025">
            <a:solidFill>
              <a:srgbClr val="00B050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3FEAC15-98A6-4416-8731-B38B6576D5A3}"/>
              </a:ext>
            </a:extLst>
          </p:cNvPr>
          <p:cNvSpPr txBox="1"/>
          <p:nvPr/>
        </p:nvSpPr>
        <p:spPr>
          <a:xfrm>
            <a:off x="3771924" y="3659016"/>
            <a:ext cx="164591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업종</a:t>
            </a:r>
            <a:r>
              <a:rPr lang="en-US" altLang="ko-KR" dirty="0"/>
              <a:t>/ST </a:t>
            </a:r>
            <a:r>
              <a:rPr lang="ko-KR" altLang="en-US" dirty="0"/>
              <a:t>유형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58E5148-5017-42F0-B44F-F4DD0BF8B527}"/>
              </a:ext>
            </a:extLst>
          </p:cNvPr>
          <p:cNvSpPr txBox="1"/>
          <p:nvPr/>
        </p:nvSpPr>
        <p:spPr>
          <a:xfrm>
            <a:off x="450889" y="3409988"/>
            <a:ext cx="1589558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화면 탭</a:t>
            </a:r>
          </a:p>
        </p:txBody>
      </p:sp>
      <p:cxnSp>
        <p:nvCxnSpPr>
          <p:cNvPr id="93" name="직선 화살표 연결선 69">
            <a:extLst>
              <a:ext uri="{FF2B5EF4-FFF2-40B4-BE49-F238E27FC236}">
                <a16:creationId xmlns:a16="http://schemas.microsoft.com/office/drawing/2014/main" id="{68FE9969-A91E-45B1-82C6-9CFCDAEF6A12}"/>
              </a:ext>
            </a:extLst>
          </p:cNvPr>
          <p:cNvCxnSpPr>
            <a:cxnSpLocks/>
            <a:stCxn id="120" idx="1"/>
            <a:endCxn id="87" idx="1"/>
          </p:cNvCxnSpPr>
          <p:nvPr/>
        </p:nvCxnSpPr>
        <p:spPr>
          <a:xfrm rot="10800000" flipV="1">
            <a:off x="450890" y="2563424"/>
            <a:ext cx="491687" cy="1031230"/>
          </a:xfrm>
          <a:prstGeom prst="bentConnector3">
            <a:avLst>
              <a:gd name="adj1" fmla="val 146493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71958-66F7-43F9-ACBC-C407771F0155}"/>
              </a:ext>
            </a:extLst>
          </p:cNvPr>
          <p:cNvSpPr txBox="1"/>
          <p:nvPr/>
        </p:nvSpPr>
        <p:spPr>
          <a:xfrm>
            <a:off x="7231965" y="4814656"/>
            <a:ext cx="4882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모든 가격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대비 및 수량은 소수점 표기 가능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소수점  자릿수는 가격에 따른 별도 룰을 적용 한다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C1CE3-7EAE-9790-4860-9B2B7E66B7DB}"/>
              </a:ext>
            </a:extLst>
          </p:cNvPr>
          <p:cNvSpPr txBox="1"/>
          <p:nvPr/>
        </p:nvSpPr>
        <p:spPr>
          <a:xfrm>
            <a:off x="793976" y="1886113"/>
            <a:ext cx="20781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800010 | ST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일반 채권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|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신용불가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4287BD-3C94-F0CD-0D81-9BC2BD600D32}"/>
              </a:ext>
            </a:extLst>
          </p:cNvPr>
          <p:cNvSpPr txBox="1"/>
          <p:nvPr/>
        </p:nvSpPr>
        <p:spPr>
          <a:xfrm>
            <a:off x="1248830" y="1568139"/>
            <a:ext cx="1205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26479C3-9141-46C4-4528-8EEA5DB57C7B}"/>
              </a:ext>
            </a:extLst>
          </p:cNvPr>
          <p:cNvSpPr/>
          <p:nvPr/>
        </p:nvSpPr>
        <p:spPr>
          <a:xfrm>
            <a:off x="2707426" y="1547875"/>
            <a:ext cx="224771" cy="28857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B50AAD-BD37-253A-63A3-5D55A991C94F}"/>
              </a:ext>
            </a:extLst>
          </p:cNvPr>
          <p:cNvSpPr/>
          <p:nvPr/>
        </p:nvSpPr>
        <p:spPr>
          <a:xfrm>
            <a:off x="3224432" y="1547875"/>
            <a:ext cx="224771" cy="28857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3B947F-3A32-6ECC-DFFA-C581A9BEDD3F}"/>
              </a:ext>
            </a:extLst>
          </p:cNvPr>
          <p:cNvSpPr txBox="1"/>
          <p:nvPr/>
        </p:nvSpPr>
        <p:spPr>
          <a:xfrm>
            <a:off x="1029744" y="2433902"/>
            <a:ext cx="170098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호가   추이  차트  종목상세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C6037A5-F3F2-2239-C8C9-804EBA525E0D}"/>
              </a:ext>
            </a:extLst>
          </p:cNvPr>
          <p:cNvSpPr/>
          <p:nvPr/>
        </p:nvSpPr>
        <p:spPr>
          <a:xfrm>
            <a:off x="3312902" y="1986140"/>
            <a:ext cx="224771" cy="28857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0A43A6-AF66-4464-AA6E-0E0134EBDB6F}"/>
              </a:ext>
            </a:extLst>
          </p:cNvPr>
          <p:cNvSpPr txBox="1"/>
          <p:nvPr/>
        </p:nvSpPr>
        <p:spPr>
          <a:xfrm>
            <a:off x="5273040" y="4174669"/>
            <a:ext cx="164592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탭 내부 화면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864D806F-DECE-4803-9D95-B66665EEDDDC}"/>
              </a:ext>
            </a:extLst>
          </p:cNvPr>
          <p:cNvSpPr/>
          <p:nvPr/>
        </p:nvSpPr>
        <p:spPr>
          <a:xfrm>
            <a:off x="9210563" y="2664734"/>
            <a:ext cx="948768" cy="6279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9AB2E79-DEC9-492D-B6D8-85A8D17B8E95}"/>
              </a:ext>
            </a:extLst>
          </p:cNvPr>
          <p:cNvSpPr/>
          <p:nvPr/>
        </p:nvSpPr>
        <p:spPr>
          <a:xfrm>
            <a:off x="4765538" y="2078595"/>
            <a:ext cx="2973511" cy="283255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D82C8D-D167-4B24-B5FC-C3855187ACBE}"/>
              </a:ext>
            </a:extLst>
          </p:cNvPr>
          <p:cNvSpPr txBox="1"/>
          <p:nvPr/>
        </p:nvSpPr>
        <p:spPr>
          <a:xfrm>
            <a:off x="10159330" y="3594654"/>
            <a:ext cx="92551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캔들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A29BAC-A8AC-409A-9FDB-D7F697F8A950}"/>
              </a:ext>
            </a:extLst>
          </p:cNvPr>
          <p:cNvSpPr txBox="1"/>
          <p:nvPr/>
        </p:nvSpPr>
        <p:spPr>
          <a:xfrm>
            <a:off x="7290581" y="3585353"/>
            <a:ext cx="256910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현재가</a:t>
            </a:r>
            <a:r>
              <a:rPr lang="en-US" altLang="ko-KR" dirty="0"/>
              <a:t>/</a:t>
            </a:r>
            <a:r>
              <a:rPr lang="ko-KR" altLang="en-US" dirty="0"/>
              <a:t>대비</a:t>
            </a:r>
            <a:r>
              <a:rPr lang="en-US" altLang="ko-KR" dirty="0"/>
              <a:t>/</a:t>
            </a:r>
            <a:r>
              <a:rPr lang="ko-KR" altLang="en-US" dirty="0"/>
              <a:t>거래량</a:t>
            </a:r>
            <a:r>
              <a:rPr lang="en-US" altLang="ko-KR" dirty="0"/>
              <a:t>/ </a:t>
            </a:r>
            <a:r>
              <a:rPr lang="ko-KR" altLang="en-US" dirty="0" err="1"/>
              <a:t>대비율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50E11-BDC2-4F0E-8D6C-56F4529C7DEA}"/>
              </a:ext>
            </a:extLst>
          </p:cNvPr>
          <p:cNvSpPr txBox="1"/>
          <p:nvPr/>
        </p:nvSpPr>
        <p:spPr>
          <a:xfrm>
            <a:off x="9756406" y="548851"/>
            <a:ext cx="1146303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관심종목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43A421-FA43-4ADF-B7B1-318DF6FA0BF0}"/>
              </a:ext>
            </a:extLst>
          </p:cNvPr>
          <p:cNvSpPr txBox="1"/>
          <p:nvPr/>
        </p:nvSpPr>
        <p:spPr>
          <a:xfrm>
            <a:off x="5220844" y="5035944"/>
            <a:ext cx="1645920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매도</a:t>
            </a:r>
            <a:r>
              <a:rPr lang="en-US" altLang="ko-KR" dirty="0"/>
              <a:t>/</a:t>
            </a:r>
            <a:r>
              <a:rPr lang="ko-KR" altLang="en-US" dirty="0"/>
              <a:t>매수</a:t>
            </a:r>
            <a:endParaRPr lang="en-US" altLang="ko-KR" dirty="0"/>
          </a:p>
          <a:p>
            <a:pPr algn="ctr"/>
            <a:r>
              <a:rPr lang="ko-KR" altLang="en-US" dirty="0"/>
              <a:t>이동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975C6D2A-D7A1-48BE-8B70-0DCF366CBC6B}"/>
              </a:ext>
            </a:extLst>
          </p:cNvPr>
          <p:cNvCxnSpPr>
            <a:cxnSpLocks/>
            <a:stCxn id="58" idx="6"/>
            <a:endCxn id="61" idx="0"/>
          </p:cNvCxnSpPr>
          <p:nvPr/>
        </p:nvCxnSpPr>
        <p:spPr>
          <a:xfrm>
            <a:off x="10159331" y="2978705"/>
            <a:ext cx="462754" cy="615949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69">
            <a:extLst>
              <a:ext uri="{FF2B5EF4-FFF2-40B4-BE49-F238E27FC236}">
                <a16:creationId xmlns:a16="http://schemas.microsoft.com/office/drawing/2014/main" id="{5E4B4E7A-A109-49D4-BFED-D4906EEFE318}"/>
              </a:ext>
            </a:extLst>
          </p:cNvPr>
          <p:cNvCxnSpPr>
            <a:cxnSpLocks/>
            <a:stCxn id="60" idx="1"/>
            <a:endCxn id="62" idx="0"/>
          </p:cNvCxnSpPr>
          <p:nvPr/>
        </p:nvCxnSpPr>
        <p:spPr>
          <a:xfrm rot="10800000" flipV="1">
            <a:off x="4594884" y="2220222"/>
            <a:ext cx="170654" cy="1438793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677AB6E-92E8-401D-A7E3-8FB3E5DE13A5}"/>
              </a:ext>
            </a:extLst>
          </p:cNvPr>
          <p:cNvSpPr txBox="1"/>
          <p:nvPr/>
        </p:nvSpPr>
        <p:spPr>
          <a:xfrm>
            <a:off x="7313346" y="470384"/>
            <a:ext cx="1757502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종목</a:t>
            </a:r>
            <a:endParaRPr lang="en-US" altLang="ko-KR" dirty="0"/>
          </a:p>
          <a:p>
            <a:pPr algn="ctr"/>
            <a:r>
              <a:rPr lang="ko-KR" altLang="en-US" dirty="0"/>
              <a:t>이름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22C19D9-D8B2-4B57-8B69-0F79AE45702D}"/>
              </a:ext>
            </a:extLst>
          </p:cNvPr>
          <p:cNvSpPr/>
          <p:nvPr/>
        </p:nvSpPr>
        <p:spPr>
          <a:xfrm>
            <a:off x="5479366" y="1403386"/>
            <a:ext cx="2441587" cy="59865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0" name="직선 화살표 연결선 69">
            <a:extLst>
              <a:ext uri="{FF2B5EF4-FFF2-40B4-BE49-F238E27FC236}">
                <a16:creationId xmlns:a16="http://schemas.microsoft.com/office/drawing/2014/main" id="{4CE049DB-C156-4905-B477-3E8B845091D6}"/>
              </a:ext>
            </a:extLst>
          </p:cNvPr>
          <p:cNvCxnSpPr>
            <a:cxnSpLocks/>
            <a:stCxn id="89" idx="0"/>
            <a:endCxn id="86" idx="1"/>
          </p:cNvCxnSpPr>
          <p:nvPr/>
        </p:nvCxnSpPr>
        <p:spPr>
          <a:xfrm rot="5400000" flipH="1" flipV="1">
            <a:off x="6701835" y="791875"/>
            <a:ext cx="609836" cy="613186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671FC74-D89A-E2AA-DB25-487DC8CF1482}"/>
              </a:ext>
            </a:extLst>
          </p:cNvPr>
          <p:cNvSpPr txBox="1"/>
          <p:nvPr/>
        </p:nvSpPr>
        <p:spPr>
          <a:xfrm>
            <a:off x="4762320" y="2081187"/>
            <a:ext cx="300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800010 | ST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일반 채권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|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신용불가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D0D7FA4-5196-E7BA-0321-7C710F30DC3E}"/>
              </a:ext>
            </a:extLst>
          </p:cNvPr>
          <p:cNvSpPr/>
          <p:nvPr/>
        </p:nvSpPr>
        <p:spPr>
          <a:xfrm>
            <a:off x="8575135" y="1402807"/>
            <a:ext cx="551544" cy="6388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69">
            <a:extLst>
              <a:ext uri="{FF2B5EF4-FFF2-40B4-BE49-F238E27FC236}">
                <a16:creationId xmlns:a16="http://schemas.microsoft.com/office/drawing/2014/main" id="{4E4C2A42-0493-4301-88BA-082E044B9981}"/>
              </a:ext>
            </a:extLst>
          </p:cNvPr>
          <p:cNvCxnSpPr>
            <a:cxnSpLocks/>
            <a:stCxn id="66" idx="0"/>
            <a:endCxn id="67" idx="1"/>
          </p:cNvCxnSpPr>
          <p:nvPr/>
        </p:nvCxnSpPr>
        <p:spPr>
          <a:xfrm rot="5400000" flipH="1" flipV="1">
            <a:off x="9297169" y="896407"/>
            <a:ext cx="622126" cy="296347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A7DF919-DC4E-4F27-AF6F-8DD927BCB0D0}"/>
              </a:ext>
            </a:extLst>
          </p:cNvPr>
          <p:cNvSpPr/>
          <p:nvPr/>
        </p:nvSpPr>
        <p:spPr>
          <a:xfrm>
            <a:off x="8487793" y="1355643"/>
            <a:ext cx="1944531" cy="748994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3B8C96-592B-8FF9-B349-E3AB246A64A7}"/>
              </a:ext>
            </a:extLst>
          </p:cNvPr>
          <p:cNvSpPr/>
          <p:nvPr/>
        </p:nvSpPr>
        <p:spPr>
          <a:xfrm>
            <a:off x="9880780" y="1402807"/>
            <a:ext cx="551544" cy="6388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직선 화살표 연결선 69">
            <a:extLst>
              <a:ext uri="{FF2B5EF4-FFF2-40B4-BE49-F238E27FC236}">
                <a16:creationId xmlns:a16="http://schemas.microsoft.com/office/drawing/2014/main" id="{6A4ADDBC-57BB-4FD8-B59E-D8648B81A0D3}"/>
              </a:ext>
            </a:extLst>
          </p:cNvPr>
          <p:cNvCxnSpPr>
            <a:cxnSpLocks/>
            <a:stCxn id="132" idx="0"/>
            <a:endCxn id="68" idx="1"/>
          </p:cNvCxnSpPr>
          <p:nvPr/>
        </p:nvCxnSpPr>
        <p:spPr>
          <a:xfrm rot="5400000" flipH="1" flipV="1">
            <a:off x="2872601" y="3661738"/>
            <a:ext cx="650870" cy="4045615"/>
          </a:xfrm>
          <a:prstGeom prst="bentConnector2">
            <a:avLst/>
          </a:prstGeom>
          <a:ln w="635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1F2AC1F5-E70A-20E5-868C-3DCC2C484F5D}"/>
              </a:ext>
            </a:extLst>
          </p:cNvPr>
          <p:cNvSpPr/>
          <p:nvPr/>
        </p:nvSpPr>
        <p:spPr>
          <a:xfrm>
            <a:off x="942576" y="2448637"/>
            <a:ext cx="1648224" cy="229574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78BCFBC-E0D6-3CD0-0AC3-1D5E15514BCF}"/>
              </a:ext>
            </a:extLst>
          </p:cNvPr>
          <p:cNvSpPr/>
          <p:nvPr/>
        </p:nvSpPr>
        <p:spPr>
          <a:xfrm>
            <a:off x="1049267" y="6009980"/>
            <a:ext cx="251924" cy="22744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직선 화살표 연결선 69">
            <a:extLst>
              <a:ext uri="{FF2B5EF4-FFF2-40B4-BE49-F238E27FC236}">
                <a16:creationId xmlns:a16="http://schemas.microsoft.com/office/drawing/2014/main" id="{B945BC2B-B848-DB38-CD87-7AE8F7E46EA0}"/>
              </a:ext>
            </a:extLst>
          </p:cNvPr>
          <p:cNvCxnSpPr>
            <a:cxnSpLocks/>
            <a:stCxn id="151" idx="6"/>
            <a:endCxn id="68" idx="1"/>
          </p:cNvCxnSpPr>
          <p:nvPr/>
        </p:nvCxnSpPr>
        <p:spPr>
          <a:xfrm flipV="1">
            <a:off x="3495751" y="5359110"/>
            <a:ext cx="1725093" cy="764591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16B4C4D-0747-3BD6-B0DD-6D68558D5C54}"/>
              </a:ext>
            </a:extLst>
          </p:cNvPr>
          <p:cNvSpPr txBox="1"/>
          <p:nvPr/>
        </p:nvSpPr>
        <p:spPr>
          <a:xfrm>
            <a:off x="1286477" y="6037663"/>
            <a:ext cx="6924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ST</a:t>
            </a:r>
            <a:r>
              <a:rPr lang="ko-KR" altLang="en-US" sz="700" b="1" dirty="0">
                <a:solidFill>
                  <a:schemeClr val="bg1"/>
                </a:solidFill>
              </a:rPr>
              <a:t>종합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C24C9358-51A0-0466-1214-8E3EF76B467B}"/>
              </a:ext>
            </a:extLst>
          </p:cNvPr>
          <p:cNvSpPr/>
          <p:nvPr/>
        </p:nvSpPr>
        <p:spPr>
          <a:xfrm>
            <a:off x="3243827" y="6009980"/>
            <a:ext cx="251924" cy="22744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98E51-F941-E754-2F84-FA983DBB28DD}"/>
              </a:ext>
            </a:extLst>
          </p:cNvPr>
          <p:cNvSpPr txBox="1"/>
          <p:nvPr/>
        </p:nvSpPr>
        <p:spPr>
          <a:xfrm>
            <a:off x="5202677" y="1495623"/>
            <a:ext cx="240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C82EE5-4CF7-009E-ADB8-595186F28EA6}"/>
              </a:ext>
            </a:extLst>
          </p:cNvPr>
          <p:cNvSpPr/>
          <p:nvPr/>
        </p:nvSpPr>
        <p:spPr>
          <a:xfrm>
            <a:off x="2257801" y="2224915"/>
            <a:ext cx="754790" cy="112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sz="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E4947C-28CC-BBA7-ECAE-0F756DAE2319}"/>
              </a:ext>
            </a:extLst>
          </p:cNvPr>
          <p:cNvSpPr/>
          <p:nvPr/>
        </p:nvSpPr>
        <p:spPr>
          <a:xfrm>
            <a:off x="945390" y="1538715"/>
            <a:ext cx="2651812" cy="834310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26770B-0AFA-15C0-3D24-56CDAB11EABA}"/>
              </a:ext>
            </a:extLst>
          </p:cNvPr>
          <p:cNvSpPr/>
          <p:nvPr/>
        </p:nvSpPr>
        <p:spPr>
          <a:xfrm>
            <a:off x="7398545" y="3019781"/>
            <a:ext cx="1779757" cy="240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473B0F3-08A9-48FA-8AB4-DE6CEB687977}"/>
              </a:ext>
            </a:extLst>
          </p:cNvPr>
          <p:cNvSpPr/>
          <p:nvPr/>
        </p:nvSpPr>
        <p:spPr>
          <a:xfrm>
            <a:off x="4964256" y="2613016"/>
            <a:ext cx="4199705" cy="667774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9" name="직선 화살표 연결선 69">
            <a:extLst>
              <a:ext uri="{FF2B5EF4-FFF2-40B4-BE49-F238E27FC236}">
                <a16:creationId xmlns:a16="http://schemas.microsoft.com/office/drawing/2014/main" id="{B25445DD-5CA3-4522-9DF4-40AE6AAC37D6}"/>
              </a:ext>
            </a:extLst>
          </p:cNvPr>
          <p:cNvCxnSpPr>
            <a:cxnSpLocks/>
            <a:stCxn id="78" idx="2"/>
            <a:endCxn id="64" idx="1"/>
          </p:cNvCxnSpPr>
          <p:nvPr/>
        </p:nvCxnSpPr>
        <p:spPr>
          <a:xfrm rot="16200000" flipH="1">
            <a:off x="6863481" y="3481418"/>
            <a:ext cx="627729" cy="226472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615A97-97AA-D49D-05B7-BCF5DF9C83AA}"/>
              </a:ext>
            </a:extLst>
          </p:cNvPr>
          <p:cNvGrpSpPr/>
          <p:nvPr/>
        </p:nvGrpSpPr>
        <p:grpSpPr>
          <a:xfrm>
            <a:off x="1278754" y="6250443"/>
            <a:ext cx="1590888" cy="371769"/>
            <a:chOff x="2784825" y="6250443"/>
            <a:chExt cx="1590888" cy="371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C6AEAF-D900-BF37-9635-7FC75BE4D320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FDF795-0BF1-2F42-3502-96DEF30BA1CF}"/>
                </a:ext>
              </a:extLst>
            </p:cNvPr>
            <p:cNvSpPr txBox="1"/>
            <p:nvPr/>
          </p:nvSpPr>
          <p:spPr>
            <a:xfrm>
              <a:off x="310531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통합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6294B1-4BA2-D256-9E76-8760F6585E50}"/>
                </a:ext>
              </a:extLst>
            </p:cNvPr>
            <p:cNvSpPr txBox="1"/>
            <p:nvPr/>
          </p:nvSpPr>
          <p:spPr>
            <a:xfrm>
              <a:off x="3844798" y="6250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C000"/>
                  </a:solidFill>
                  <a:latin typeface="+mj-ea"/>
                  <a:ea typeface="+mj-ea"/>
                </a:rPr>
                <a:t>ST</a:t>
              </a: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현재가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AB9A4-D037-C14E-49F7-9AA2C66FEC86}"/>
                </a:ext>
              </a:extLst>
            </p:cNvPr>
            <p:cNvSpPr txBox="1"/>
            <p:nvPr/>
          </p:nvSpPr>
          <p:spPr>
            <a:xfrm>
              <a:off x="349165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관심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30E722E8-113A-6AB1-25A6-058C9718B5D7}"/>
              </a:ext>
            </a:extLst>
          </p:cNvPr>
          <p:cNvSpPr/>
          <p:nvPr/>
        </p:nvSpPr>
        <p:spPr>
          <a:xfrm>
            <a:off x="8589130" y="1482974"/>
            <a:ext cx="535555" cy="47178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8611778-FAFD-BE88-DBA8-B25447A2D49B}"/>
              </a:ext>
            </a:extLst>
          </p:cNvPr>
          <p:cNvSpPr/>
          <p:nvPr/>
        </p:nvSpPr>
        <p:spPr>
          <a:xfrm>
            <a:off x="9838810" y="1482974"/>
            <a:ext cx="535555" cy="47178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69">
            <a:extLst>
              <a:ext uri="{FF2B5EF4-FFF2-40B4-BE49-F238E27FC236}">
                <a16:creationId xmlns:a16="http://schemas.microsoft.com/office/drawing/2014/main" id="{DAE2CD20-9C3E-6FAA-8DAC-1F6E351200EE}"/>
              </a:ext>
            </a:extLst>
          </p:cNvPr>
          <p:cNvCxnSpPr>
            <a:cxnSpLocks/>
            <a:stCxn id="9" idx="4"/>
            <a:endCxn id="23" idx="1"/>
          </p:cNvCxnSpPr>
          <p:nvPr/>
        </p:nvCxnSpPr>
        <p:spPr>
          <a:xfrm rot="16200000" flipH="1">
            <a:off x="9488640" y="1323024"/>
            <a:ext cx="628852" cy="1892316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69">
            <a:extLst>
              <a:ext uri="{FF2B5EF4-FFF2-40B4-BE49-F238E27FC236}">
                <a16:creationId xmlns:a16="http://schemas.microsoft.com/office/drawing/2014/main" id="{FCEFDFBE-D205-D5EB-3FC7-6A4D328855FE}"/>
              </a:ext>
            </a:extLst>
          </p:cNvPr>
          <p:cNvCxnSpPr>
            <a:cxnSpLocks/>
            <a:stCxn id="16" idx="4"/>
            <a:endCxn id="23" idx="1"/>
          </p:cNvCxnSpPr>
          <p:nvPr/>
        </p:nvCxnSpPr>
        <p:spPr>
          <a:xfrm rot="16200000" flipH="1">
            <a:off x="10113480" y="1947864"/>
            <a:ext cx="628852" cy="642636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223B504-1558-2D8F-9F0A-7E517F4B4BD6}"/>
              </a:ext>
            </a:extLst>
          </p:cNvPr>
          <p:cNvSpPr txBox="1"/>
          <p:nvPr/>
        </p:nvSpPr>
        <p:spPr>
          <a:xfrm>
            <a:off x="10749224" y="2121943"/>
            <a:ext cx="1230205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시세알람</a:t>
            </a:r>
            <a:r>
              <a:rPr lang="en-US" altLang="ko-KR" dirty="0"/>
              <a:t>, </a:t>
            </a:r>
            <a:r>
              <a:rPr lang="ko-KR" altLang="en-US" dirty="0"/>
              <a:t>더보기 지원 안함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3B8CE4B-076A-B200-C1F8-F3987BD71431}"/>
              </a:ext>
            </a:extLst>
          </p:cNvPr>
          <p:cNvCxnSpPr>
            <a:cxnSpLocks/>
            <a:stCxn id="59" idx="3"/>
            <a:endCxn id="8" idx="1"/>
          </p:cNvCxnSpPr>
          <p:nvPr/>
        </p:nvCxnSpPr>
        <p:spPr>
          <a:xfrm>
            <a:off x="3597202" y="1955870"/>
            <a:ext cx="824490" cy="393132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1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>
            <a:extLst>
              <a:ext uri="{FF2B5EF4-FFF2-40B4-BE49-F238E27FC236}">
                <a16:creationId xmlns:a16="http://schemas.microsoft.com/office/drawing/2014/main" id="{D6E640E4-4F08-735E-451D-BCFF23D4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2" y="1249011"/>
            <a:ext cx="2518860" cy="5455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 </a:t>
            </a:r>
            <a:r>
              <a:rPr lang="ko-KR" altLang="en-US" dirty="0"/>
              <a:t>현재가 </a:t>
            </a:r>
            <a:r>
              <a:rPr lang="en-US" altLang="ko-KR" dirty="0"/>
              <a:t>(</a:t>
            </a:r>
            <a:r>
              <a:rPr lang="ko-KR" altLang="en-US" dirty="0"/>
              <a:t>호가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F34A31-5B9C-4F40-ADAE-BA2E79DFECE9}"/>
              </a:ext>
            </a:extLst>
          </p:cNvPr>
          <p:cNvSpPr/>
          <p:nvPr/>
        </p:nvSpPr>
        <p:spPr>
          <a:xfrm>
            <a:off x="4176571" y="4421518"/>
            <a:ext cx="827026" cy="152507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5CEE98-698E-4445-83EF-EBBCD0895B86}"/>
              </a:ext>
            </a:extLst>
          </p:cNvPr>
          <p:cNvCxnSpPr>
            <a:cxnSpLocks/>
            <a:stCxn id="13" idx="1"/>
            <a:endCxn id="38" idx="3"/>
          </p:cNvCxnSpPr>
          <p:nvPr/>
        </p:nvCxnSpPr>
        <p:spPr>
          <a:xfrm flipH="1" flipV="1">
            <a:off x="2074725" y="5168068"/>
            <a:ext cx="2101846" cy="15988"/>
          </a:xfrm>
          <a:prstGeom prst="straightConnector1">
            <a:avLst/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5E77A8-83D1-40B0-989A-F74CFBECE132}"/>
              </a:ext>
            </a:extLst>
          </p:cNvPr>
          <p:cNvSpPr/>
          <p:nvPr/>
        </p:nvSpPr>
        <p:spPr>
          <a:xfrm>
            <a:off x="4237897" y="2725256"/>
            <a:ext cx="765700" cy="1604298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5D65C05-1456-4E71-B4B9-B037BEB290C5}"/>
              </a:ext>
            </a:extLst>
          </p:cNvPr>
          <p:cNvCxnSpPr>
            <a:cxnSpLocks/>
            <a:stCxn id="49" idx="3"/>
            <a:endCxn id="85" idx="1"/>
          </p:cNvCxnSpPr>
          <p:nvPr/>
        </p:nvCxnSpPr>
        <p:spPr>
          <a:xfrm flipV="1">
            <a:off x="6694968" y="3515719"/>
            <a:ext cx="874652" cy="9570"/>
          </a:xfrm>
          <a:prstGeom prst="straightConnector1">
            <a:avLst/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F9C85A3-ECAE-4A0E-8D2F-A5E7D29C54C5}"/>
              </a:ext>
            </a:extLst>
          </p:cNvPr>
          <p:cNvSpPr txBox="1"/>
          <p:nvPr/>
        </p:nvSpPr>
        <p:spPr>
          <a:xfrm>
            <a:off x="428805" y="4983402"/>
            <a:ext cx="164592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체결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620A6F-0F37-4C34-A9E1-ED250629A85E}"/>
              </a:ext>
            </a:extLst>
          </p:cNvPr>
          <p:cNvSpPr txBox="1"/>
          <p:nvPr/>
        </p:nvSpPr>
        <p:spPr>
          <a:xfrm>
            <a:off x="528927" y="2791059"/>
            <a:ext cx="164592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호가</a:t>
            </a:r>
            <a:r>
              <a:rPr lang="en-US" altLang="ko-KR" dirty="0"/>
              <a:t>/</a:t>
            </a:r>
            <a:r>
              <a:rPr lang="ko-KR" altLang="en-US" dirty="0"/>
              <a:t>잔량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4236125-51CA-4F34-9614-5DD496307770}"/>
              </a:ext>
            </a:extLst>
          </p:cNvPr>
          <p:cNvCxnSpPr>
            <a:cxnSpLocks/>
            <a:stCxn id="31" idx="1"/>
            <a:endCxn id="39" idx="3"/>
          </p:cNvCxnSpPr>
          <p:nvPr/>
        </p:nvCxnSpPr>
        <p:spPr>
          <a:xfrm rot="10800000">
            <a:off x="2174847" y="2975725"/>
            <a:ext cx="2063050" cy="551680"/>
          </a:xfrm>
          <a:prstGeom prst="bentConnector3">
            <a:avLst>
              <a:gd name="adj1" fmla="val 50000"/>
            </a:avLst>
          </a:prstGeom>
          <a:ln w="73025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D22CF32-7CD2-4E04-BBD7-9BDD808F0915}"/>
              </a:ext>
            </a:extLst>
          </p:cNvPr>
          <p:cNvSpPr/>
          <p:nvPr/>
        </p:nvSpPr>
        <p:spPr>
          <a:xfrm>
            <a:off x="5938781" y="2721023"/>
            <a:ext cx="756187" cy="1608531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94CFE8-CB23-41FB-91C7-7A56004BECBB}"/>
              </a:ext>
            </a:extLst>
          </p:cNvPr>
          <p:cNvSpPr txBox="1"/>
          <p:nvPr/>
        </p:nvSpPr>
        <p:spPr>
          <a:xfrm>
            <a:off x="7539175" y="1771022"/>
            <a:ext cx="16459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종목 마스터</a:t>
            </a:r>
            <a:br>
              <a:rPr lang="en-US" altLang="ko-KR" dirty="0"/>
            </a:br>
            <a:r>
              <a:rPr lang="ko-KR" altLang="en-US" dirty="0"/>
              <a:t>정보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C07B99A-9A8A-4B0E-B52A-1764D987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959" y="1794578"/>
            <a:ext cx="872436" cy="4758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346AE85-BEF6-46B3-8744-854103A8B9BA}"/>
              </a:ext>
            </a:extLst>
          </p:cNvPr>
          <p:cNvSpPr txBox="1"/>
          <p:nvPr/>
        </p:nvSpPr>
        <p:spPr>
          <a:xfrm>
            <a:off x="6940453" y="4740687"/>
            <a:ext cx="466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상한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하한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사가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저가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고가 표시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AEC672-A333-4EA4-AF52-8CB9AA93CD02}"/>
              </a:ext>
            </a:extLst>
          </p:cNvPr>
          <p:cNvSpPr txBox="1"/>
          <p:nvPr/>
        </p:nvSpPr>
        <p:spPr>
          <a:xfrm>
            <a:off x="315124" y="4101808"/>
            <a:ext cx="4262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600" b="1" dirty="0">
                <a:solidFill>
                  <a:srgbClr val="FF0000"/>
                </a:solidFill>
              </a:rPr>
              <a:t>호가 잔량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ko-KR" altLang="en-US" sz="1600" b="1" dirty="0" err="1">
                <a:solidFill>
                  <a:srgbClr val="FF0000"/>
                </a:solidFill>
              </a:rPr>
              <a:t>체결량</a:t>
            </a:r>
            <a:r>
              <a:rPr lang="ko-KR" altLang="en-US" sz="1600" b="1" dirty="0">
                <a:solidFill>
                  <a:srgbClr val="FF0000"/>
                </a:solidFill>
              </a:rPr>
              <a:t> 소수점 </a:t>
            </a:r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</a:rPr>
              <a:t>자리 표기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06BCF27-62E5-41EA-98DF-66F01AAEB5E7}"/>
              </a:ext>
            </a:extLst>
          </p:cNvPr>
          <p:cNvSpPr txBox="1"/>
          <p:nvPr/>
        </p:nvSpPr>
        <p:spPr>
          <a:xfrm>
            <a:off x="4333706" y="730851"/>
            <a:ext cx="76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ST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유형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주식형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부동산형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채권형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모두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 형식으로 표시 한다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4601BA3-0AF2-33F0-28FA-999407276BFD}"/>
              </a:ext>
            </a:extLst>
          </p:cNvPr>
          <p:cNvGrpSpPr/>
          <p:nvPr/>
        </p:nvGrpSpPr>
        <p:grpSpPr>
          <a:xfrm>
            <a:off x="4483656" y="2800486"/>
            <a:ext cx="579808" cy="1509530"/>
            <a:chOff x="4483656" y="2855350"/>
            <a:chExt cx="579808" cy="1509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2CE9A6-E3DC-E38B-B01E-337880FD573D}"/>
                </a:ext>
              </a:extLst>
            </p:cNvPr>
            <p:cNvSpPr txBox="1"/>
            <p:nvPr/>
          </p:nvSpPr>
          <p:spPr>
            <a:xfrm>
              <a:off x="4493816" y="2855350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/>
                <a:t>7,200.23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F10924-4E8C-7C10-37E0-194ED06DC7B2}"/>
                </a:ext>
              </a:extLst>
            </p:cNvPr>
            <p:cNvSpPr txBox="1"/>
            <p:nvPr/>
          </p:nvSpPr>
          <p:spPr>
            <a:xfrm>
              <a:off x="4496356" y="3073790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/>
                <a:t>8,216.64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A6AEFA-EC1E-AB39-A6CA-E1EC6E441DFD}"/>
                </a:ext>
              </a:extLst>
            </p:cNvPr>
            <p:cNvSpPr txBox="1"/>
            <p:nvPr/>
          </p:nvSpPr>
          <p:spPr>
            <a:xfrm>
              <a:off x="4493816" y="3294770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/>
                <a:t>3,222.12</a:t>
              </a:r>
              <a:endParaRPr lang="en-US" altLang="ko-KR" sz="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65CC55-FE0D-20CC-027F-C187DB3A7262}"/>
                </a:ext>
              </a:extLst>
            </p:cNvPr>
            <p:cNvSpPr txBox="1"/>
            <p:nvPr/>
          </p:nvSpPr>
          <p:spPr>
            <a:xfrm>
              <a:off x="4488736" y="3529466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/>
                <a:t>5,046.87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5B2DD5-6F02-FA7A-1D2D-FE4C561CBEBD}"/>
                </a:ext>
              </a:extLst>
            </p:cNvPr>
            <p:cNvSpPr txBox="1"/>
            <p:nvPr/>
          </p:nvSpPr>
          <p:spPr>
            <a:xfrm>
              <a:off x="4488736" y="3748414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/>
                <a:t>2,629.13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49A973-4950-64B5-698F-FE03C5D39179}"/>
                </a:ext>
              </a:extLst>
            </p:cNvPr>
            <p:cNvSpPr txBox="1"/>
            <p:nvPr/>
          </p:nvSpPr>
          <p:spPr>
            <a:xfrm>
              <a:off x="4483656" y="3984634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/>
                <a:t>2,436.12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2C5894-CE92-0099-07EC-4BDA9CE907E3}"/>
                </a:ext>
              </a:extLst>
            </p:cNvPr>
            <p:cNvSpPr txBox="1"/>
            <p:nvPr/>
          </p:nvSpPr>
          <p:spPr>
            <a:xfrm>
              <a:off x="4486196" y="4180214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/>
                <a:t>1.00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C60DFC9-32F6-BE6F-59C5-3A5CB2A6E046}"/>
              </a:ext>
            </a:extLst>
          </p:cNvPr>
          <p:cNvGrpSpPr/>
          <p:nvPr/>
        </p:nvGrpSpPr>
        <p:grpSpPr>
          <a:xfrm>
            <a:off x="5050003" y="2756926"/>
            <a:ext cx="572188" cy="3184493"/>
            <a:chOff x="5050003" y="2756926"/>
            <a:chExt cx="572188" cy="318449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B1790F-EF54-394F-C68A-7CCEB0EC6653}"/>
                </a:ext>
              </a:extLst>
            </p:cNvPr>
            <p:cNvSpPr txBox="1"/>
            <p:nvPr/>
          </p:nvSpPr>
          <p:spPr>
            <a:xfrm>
              <a:off x="5050003" y="2756926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19,200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1A288E-310E-AFD2-3E2C-32AA915E5849}"/>
                </a:ext>
              </a:extLst>
            </p:cNvPr>
            <p:cNvSpPr txBox="1"/>
            <p:nvPr/>
          </p:nvSpPr>
          <p:spPr>
            <a:xfrm>
              <a:off x="5050003" y="2989082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19,150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D0420C-A507-6543-F4B8-463C430A13C4}"/>
                </a:ext>
              </a:extLst>
            </p:cNvPr>
            <p:cNvSpPr txBox="1"/>
            <p:nvPr/>
          </p:nvSpPr>
          <p:spPr>
            <a:xfrm>
              <a:off x="5050003" y="3220730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19,100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D05006-12A2-DF8F-1126-8D81DF3883B2}"/>
                </a:ext>
              </a:extLst>
            </p:cNvPr>
            <p:cNvSpPr txBox="1"/>
            <p:nvPr/>
          </p:nvSpPr>
          <p:spPr>
            <a:xfrm>
              <a:off x="5050003" y="3441710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19,000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E7A161-336A-EBED-6AA0-4063D821CE4E}"/>
                </a:ext>
              </a:extLst>
            </p:cNvPr>
            <p:cNvSpPr txBox="1"/>
            <p:nvPr/>
          </p:nvSpPr>
          <p:spPr>
            <a:xfrm>
              <a:off x="5050003" y="3666754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18,950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1174F3-47FC-4D34-DDA7-32841BD04A05}"/>
                </a:ext>
              </a:extLst>
            </p:cNvPr>
            <p:cNvSpPr txBox="1"/>
            <p:nvPr/>
          </p:nvSpPr>
          <p:spPr>
            <a:xfrm>
              <a:off x="5050003" y="389433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18,900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068E73-A754-6806-C1A4-1839A63F0D21}"/>
                </a:ext>
              </a:extLst>
            </p:cNvPr>
            <p:cNvSpPr txBox="1"/>
            <p:nvPr/>
          </p:nvSpPr>
          <p:spPr>
            <a:xfrm>
              <a:off x="5050003" y="4104142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18,850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FED67F-12CE-A074-F885-8ED5872504F4}"/>
                </a:ext>
              </a:extLst>
            </p:cNvPr>
            <p:cNvSpPr txBox="1"/>
            <p:nvPr/>
          </p:nvSpPr>
          <p:spPr>
            <a:xfrm>
              <a:off x="5055083" y="438455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18,800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535103-62B7-E678-FC3B-BD87C02904E9}"/>
                </a:ext>
              </a:extLst>
            </p:cNvPr>
            <p:cNvSpPr txBox="1"/>
            <p:nvPr/>
          </p:nvSpPr>
          <p:spPr>
            <a:xfrm>
              <a:off x="5055083" y="461061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18,700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509DB55-BC38-9E8D-6C90-8970C8FF3A22}"/>
                </a:ext>
              </a:extLst>
            </p:cNvPr>
            <p:cNvSpPr txBox="1"/>
            <p:nvPr/>
          </p:nvSpPr>
          <p:spPr>
            <a:xfrm>
              <a:off x="5055083" y="482397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18,650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42B20A-B084-0EBE-9430-B2BD26E6F897}"/>
                </a:ext>
              </a:extLst>
            </p:cNvPr>
            <p:cNvSpPr txBox="1"/>
            <p:nvPr/>
          </p:nvSpPr>
          <p:spPr>
            <a:xfrm>
              <a:off x="5055083" y="504495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18,600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7E408A-17AC-3EAA-4A9E-9C8A625A6CED}"/>
                </a:ext>
              </a:extLst>
            </p:cNvPr>
            <p:cNvSpPr txBox="1"/>
            <p:nvPr/>
          </p:nvSpPr>
          <p:spPr>
            <a:xfrm>
              <a:off x="5055083" y="524561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18,550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CC01D76-6320-A644-BBFE-710014A61A38}"/>
                </a:ext>
              </a:extLst>
            </p:cNvPr>
            <p:cNvSpPr txBox="1"/>
            <p:nvPr/>
          </p:nvSpPr>
          <p:spPr>
            <a:xfrm>
              <a:off x="5055083" y="547929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18,500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BE2FF14-E3DD-146C-CEFC-605E3BB7EFBB}"/>
                </a:ext>
              </a:extLst>
            </p:cNvPr>
            <p:cNvSpPr txBox="1"/>
            <p:nvPr/>
          </p:nvSpPr>
          <p:spPr>
            <a:xfrm>
              <a:off x="5055083" y="5695198"/>
              <a:ext cx="5671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CC3300"/>
                  </a:solidFill>
                </a:rPr>
                <a:t>18,450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D567A05-CFFB-0132-12BC-25CDC3EB8342}"/>
              </a:ext>
            </a:extLst>
          </p:cNvPr>
          <p:cNvGrpSpPr/>
          <p:nvPr/>
        </p:nvGrpSpPr>
        <p:grpSpPr>
          <a:xfrm>
            <a:off x="5857796" y="4408814"/>
            <a:ext cx="567108" cy="1506482"/>
            <a:chOff x="5857796" y="4408814"/>
            <a:chExt cx="567108" cy="150648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EB2CE9-F439-3528-EA20-CEF8ED8EFC01}"/>
                </a:ext>
              </a:extLst>
            </p:cNvPr>
            <p:cNvSpPr txBox="1"/>
            <p:nvPr/>
          </p:nvSpPr>
          <p:spPr>
            <a:xfrm>
              <a:off x="5857796" y="4408814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ko-KR" sz="600" dirty="0"/>
                <a:t>1.12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BB404D-390A-FCCA-3BE8-6C3BA2C5FED5}"/>
                </a:ext>
              </a:extLst>
            </p:cNvPr>
            <p:cNvSpPr txBox="1"/>
            <p:nvPr/>
          </p:nvSpPr>
          <p:spPr>
            <a:xfrm>
              <a:off x="5857796" y="4624206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ko-KR" sz="600" dirty="0"/>
                <a:t>20.33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992B04-8352-2FCC-628D-0ADF5D46D680}"/>
                </a:ext>
              </a:extLst>
            </p:cNvPr>
            <p:cNvSpPr txBox="1"/>
            <p:nvPr/>
          </p:nvSpPr>
          <p:spPr>
            <a:xfrm>
              <a:off x="5857796" y="4829946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ko-KR" sz="600" dirty="0"/>
                <a:t>1,339.34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C55F8D-7774-2F90-CE59-DABDF236356F}"/>
                </a:ext>
              </a:extLst>
            </p:cNvPr>
            <p:cNvSpPr txBox="1"/>
            <p:nvPr/>
          </p:nvSpPr>
          <p:spPr>
            <a:xfrm>
              <a:off x="5857796" y="5047370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ko-KR" sz="600" dirty="0"/>
                <a:t>3,050.98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8453E8-84FD-4D9B-7E9A-0ABA3CBD7918}"/>
                </a:ext>
              </a:extLst>
            </p:cNvPr>
            <p:cNvSpPr txBox="1"/>
            <p:nvPr/>
          </p:nvSpPr>
          <p:spPr>
            <a:xfrm>
              <a:off x="5857796" y="5265302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ko-KR" sz="600" dirty="0"/>
                <a:t>2,048.57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3BE4E5-DBE0-4937-AD5E-4702D411251B}"/>
                </a:ext>
              </a:extLst>
            </p:cNvPr>
            <p:cNvSpPr txBox="1"/>
            <p:nvPr/>
          </p:nvSpPr>
          <p:spPr>
            <a:xfrm>
              <a:off x="5857796" y="5501522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ko-KR" sz="600" dirty="0"/>
                <a:t>3,259.64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E040D4-EDB7-B231-EE1B-0DA8BD192980}"/>
                </a:ext>
              </a:extLst>
            </p:cNvPr>
            <p:cNvSpPr txBox="1"/>
            <p:nvPr/>
          </p:nvSpPr>
          <p:spPr>
            <a:xfrm>
              <a:off x="5857796" y="5730630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altLang="ko-KR" sz="600" dirty="0"/>
                <a:t>8,080.97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95D698A-8A24-2AF6-C46B-07E5407C6B97}"/>
              </a:ext>
            </a:extLst>
          </p:cNvPr>
          <p:cNvGrpSpPr/>
          <p:nvPr/>
        </p:nvGrpSpPr>
        <p:grpSpPr>
          <a:xfrm>
            <a:off x="5370043" y="2786390"/>
            <a:ext cx="572188" cy="3129034"/>
            <a:chOff x="5050003" y="2781310"/>
            <a:chExt cx="572188" cy="312903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AA640C-DE35-C49B-6C79-CD0BFE80C15D}"/>
                </a:ext>
              </a:extLst>
            </p:cNvPr>
            <p:cNvSpPr txBox="1"/>
            <p:nvPr/>
          </p:nvSpPr>
          <p:spPr>
            <a:xfrm>
              <a:off x="5050003" y="2781310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7.58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9BF2E0-62E3-F899-45FB-539AB41EEC92}"/>
                </a:ext>
              </a:extLst>
            </p:cNvPr>
            <p:cNvSpPr txBox="1"/>
            <p:nvPr/>
          </p:nvSpPr>
          <p:spPr>
            <a:xfrm>
              <a:off x="5050003" y="3013466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7.30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3BAEACD-0301-5296-A6A5-6C568E9CCCAC}"/>
                </a:ext>
              </a:extLst>
            </p:cNvPr>
            <p:cNvSpPr txBox="1"/>
            <p:nvPr/>
          </p:nvSpPr>
          <p:spPr>
            <a:xfrm>
              <a:off x="5050003" y="3239018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7.02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626E25-BC9B-AA90-7B6A-0944BCD2935E}"/>
                </a:ext>
              </a:extLst>
            </p:cNvPr>
            <p:cNvSpPr txBox="1"/>
            <p:nvPr/>
          </p:nvSpPr>
          <p:spPr>
            <a:xfrm>
              <a:off x="5050003" y="3478286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6.74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4855F96-5AEF-0836-D2AE-6151B158F797}"/>
                </a:ext>
              </a:extLst>
            </p:cNvPr>
            <p:cNvSpPr txBox="1"/>
            <p:nvPr/>
          </p:nvSpPr>
          <p:spPr>
            <a:xfrm>
              <a:off x="5050003" y="3691138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6.46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B00968-54D8-A095-321D-4A4B14DC9A2A}"/>
                </a:ext>
              </a:extLst>
            </p:cNvPr>
            <p:cNvSpPr txBox="1"/>
            <p:nvPr/>
          </p:nvSpPr>
          <p:spPr>
            <a:xfrm>
              <a:off x="5050003" y="3924818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6.18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BE3596C-AE84-33E3-30AD-E421A236FE71}"/>
                </a:ext>
              </a:extLst>
            </p:cNvPr>
            <p:cNvSpPr txBox="1"/>
            <p:nvPr/>
          </p:nvSpPr>
          <p:spPr>
            <a:xfrm>
              <a:off x="5050003" y="4140718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5.90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8D7C7F-E6BE-5F3A-B709-DEC4718F8A9F}"/>
                </a:ext>
              </a:extLst>
            </p:cNvPr>
            <p:cNvSpPr txBox="1"/>
            <p:nvPr/>
          </p:nvSpPr>
          <p:spPr>
            <a:xfrm>
              <a:off x="5055083" y="4390654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5.62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BF03235-D9B0-F959-D372-9B098D5EDB97}"/>
                </a:ext>
              </a:extLst>
            </p:cNvPr>
            <p:cNvSpPr txBox="1"/>
            <p:nvPr/>
          </p:nvSpPr>
          <p:spPr>
            <a:xfrm>
              <a:off x="5055083" y="4616714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5.06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871A12-4797-2D7B-6D57-71D5D771E33A}"/>
                </a:ext>
              </a:extLst>
            </p:cNvPr>
            <p:cNvSpPr txBox="1"/>
            <p:nvPr/>
          </p:nvSpPr>
          <p:spPr>
            <a:xfrm>
              <a:off x="5055083" y="4836170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4.78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9A1B64E-A88D-F5C6-E096-C7E814DDF51E}"/>
                </a:ext>
              </a:extLst>
            </p:cNvPr>
            <p:cNvSpPr txBox="1"/>
            <p:nvPr/>
          </p:nvSpPr>
          <p:spPr>
            <a:xfrm>
              <a:off x="5055083" y="5044958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4.49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0248D20-DD0E-DC62-D29C-046E2D984AB2}"/>
                </a:ext>
              </a:extLst>
            </p:cNvPr>
            <p:cNvSpPr txBox="1"/>
            <p:nvPr/>
          </p:nvSpPr>
          <p:spPr>
            <a:xfrm>
              <a:off x="5055083" y="5257810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4.21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D4FEC26-85E6-E9B9-C133-283FFE36DF66}"/>
                </a:ext>
              </a:extLst>
            </p:cNvPr>
            <p:cNvSpPr txBox="1"/>
            <p:nvPr/>
          </p:nvSpPr>
          <p:spPr>
            <a:xfrm>
              <a:off x="5055083" y="5503682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3.93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66366D0-FC76-D19E-D473-B937F2C2F13B}"/>
                </a:ext>
              </a:extLst>
            </p:cNvPr>
            <p:cNvSpPr txBox="1"/>
            <p:nvPr/>
          </p:nvSpPr>
          <p:spPr>
            <a:xfrm>
              <a:off x="5055083" y="5725678"/>
              <a:ext cx="5671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rgbClr val="CC3300"/>
                  </a:solidFill>
                </a:rPr>
                <a:t>3.65</a:t>
              </a:r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E7D44B74-D9E4-10E6-1F0B-6219F2F6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20" y="2479036"/>
            <a:ext cx="1595590" cy="20733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CCF98C5-DAD8-FB69-1273-EE8F0233B7B6}"/>
              </a:ext>
            </a:extLst>
          </p:cNvPr>
          <p:cNvGrpSpPr/>
          <p:nvPr/>
        </p:nvGrpSpPr>
        <p:grpSpPr>
          <a:xfrm>
            <a:off x="4068684" y="4617384"/>
            <a:ext cx="567914" cy="1291630"/>
            <a:chOff x="4172316" y="4574712"/>
            <a:chExt cx="567914" cy="129163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82C6D1-B2AE-1C39-DAE8-D328AAA141F7}"/>
                </a:ext>
              </a:extLst>
            </p:cNvPr>
            <p:cNvSpPr txBox="1"/>
            <p:nvPr/>
          </p:nvSpPr>
          <p:spPr>
            <a:xfrm>
              <a:off x="4172316" y="4574712"/>
              <a:ext cx="567108" cy="178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CC3300"/>
                  </a:solidFill>
                </a:rPr>
                <a:t>18,800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4BAEAB-F2BA-E388-D85B-438A613DDC8D}"/>
                </a:ext>
              </a:extLst>
            </p:cNvPr>
            <p:cNvSpPr txBox="1"/>
            <p:nvPr/>
          </p:nvSpPr>
          <p:spPr>
            <a:xfrm>
              <a:off x="4172316" y="4772289"/>
              <a:ext cx="567108" cy="16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CC3300"/>
                  </a:solidFill>
                </a:rPr>
                <a:t>18,850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193F5B0-E0BF-390F-7BE5-6FF14E7B1726}"/>
                </a:ext>
              </a:extLst>
            </p:cNvPr>
            <p:cNvSpPr txBox="1"/>
            <p:nvPr/>
          </p:nvSpPr>
          <p:spPr>
            <a:xfrm>
              <a:off x="4172316" y="4955169"/>
              <a:ext cx="567108" cy="16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CC3300"/>
                  </a:solidFill>
                </a:rPr>
                <a:t>18,700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6933227-A33F-397C-6286-67514F9D08B4}"/>
                </a:ext>
              </a:extLst>
            </p:cNvPr>
            <p:cNvSpPr txBox="1"/>
            <p:nvPr/>
          </p:nvSpPr>
          <p:spPr>
            <a:xfrm>
              <a:off x="4172316" y="5139573"/>
              <a:ext cx="567108" cy="16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CC3300"/>
                  </a:solidFill>
                </a:rPr>
                <a:t>17,750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59E594C-7799-6122-4DD2-1A8D1D35F783}"/>
                </a:ext>
              </a:extLst>
            </p:cNvPr>
            <p:cNvSpPr txBox="1"/>
            <p:nvPr/>
          </p:nvSpPr>
          <p:spPr>
            <a:xfrm>
              <a:off x="4172316" y="5327592"/>
              <a:ext cx="567108" cy="16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CC3300"/>
                  </a:solidFill>
                </a:rPr>
                <a:t>18,800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AD4A50E-7E68-AFC8-87EA-CA46FF6242D2}"/>
                </a:ext>
              </a:extLst>
            </p:cNvPr>
            <p:cNvSpPr txBox="1"/>
            <p:nvPr/>
          </p:nvSpPr>
          <p:spPr>
            <a:xfrm>
              <a:off x="4172316" y="5520328"/>
              <a:ext cx="567108" cy="16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CC3300"/>
                  </a:solidFill>
                </a:rPr>
                <a:t>18,750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0822FDA-9DDE-652C-2844-A05D1EAB17BF}"/>
                </a:ext>
              </a:extLst>
            </p:cNvPr>
            <p:cNvSpPr txBox="1"/>
            <p:nvPr/>
          </p:nvSpPr>
          <p:spPr>
            <a:xfrm>
              <a:off x="4173122" y="5704476"/>
              <a:ext cx="567108" cy="16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CC3300"/>
                  </a:solidFill>
                </a:rPr>
                <a:t>18,800</a:t>
              </a: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000F948-1F15-F0F3-BFFB-AF99E13F1AF4}"/>
              </a:ext>
            </a:extLst>
          </p:cNvPr>
          <p:cNvGrpSpPr/>
          <p:nvPr/>
        </p:nvGrpSpPr>
        <p:grpSpPr>
          <a:xfrm>
            <a:off x="4471020" y="4623480"/>
            <a:ext cx="567914" cy="1345208"/>
            <a:chOff x="4172316" y="4574712"/>
            <a:chExt cx="567914" cy="134520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11D9FFD-B8F3-E527-DFDE-2AF682ABA053}"/>
                </a:ext>
              </a:extLst>
            </p:cNvPr>
            <p:cNvSpPr txBox="1"/>
            <p:nvPr/>
          </p:nvSpPr>
          <p:spPr>
            <a:xfrm>
              <a:off x="4172316" y="4574712"/>
              <a:ext cx="5671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0070C0"/>
                  </a:solidFill>
                </a:rPr>
                <a:t>2.43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F3EE657-1BE5-6698-9926-75D9F5DD801B}"/>
                </a:ext>
              </a:extLst>
            </p:cNvPr>
            <p:cNvSpPr txBox="1"/>
            <p:nvPr/>
          </p:nvSpPr>
          <p:spPr>
            <a:xfrm>
              <a:off x="4172316" y="4772289"/>
              <a:ext cx="5671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CC3300"/>
                  </a:solidFill>
                </a:rPr>
                <a:t>514.12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CAC32D0-19DE-D680-0DFF-BF52DE61ADF4}"/>
                </a:ext>
              </a:extLst>
            </p:cNvPr>
            <p:cNvSpPr txBox="1"/>
            <p:nvPr/>
          </p:nvSpPr>
          <p:spPr>
            <a:xfrm>
              <a:off x="4172316" y="4955169"/>
              <a:ext cx="5671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0070C0"/>
                  </a:solidFill>
                </a:rPr>
                <a:t>8.32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01D85F2-1A92-4F5A-17E1-A713D8F964C9}"/>
                </a:ext>
              </a:extLst>
            </p:cNvPr>
            <p:cNvSpPr txBox="1"/>
            <p:nvPr/>
          </p:nvSpPr>
          <p:spPr>
            <a:xfrm>
              <a:off x="4172316" y="5139573"/>
              <a:ext cx="5671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0070C0"/>
                  </a:solidFill>
                </a:rPr>
                <a:t>122.12</a:t>
              </a:r>
              <a:endParaRPr lang="en-US" altLang="ko-KR" sz="800" dirty="0">
                <a:solidFill>
                  <a:srgbClr val="0070C0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1CC4CE0-8B1D-37B3-EC59-453987EB0D3C}"/>
                </a:ext>
              </a:extLst>
            </p:cNvPr>
            <p:cNvSpPr txBox="1"/>
            <p:nvPr/>
          </p:nvSpPr>
          <p:spPr>
            <a:xfrm>
              <a:off x="4172316" y="5327592"/>
              <a:ext cx="5671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rgbClr val="CC3300"/>
                  </a:solidFill>
                </a:rPr>
                <a:t>349.13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7CAE631-9BD3-7BB2-CF7C-7CF40A345320}"/>
                </a:ext>
              </a:extLst>
            </p:cNvPr>
            <p:cNvSpPr txBox="1"/>
            <p:nvPr/>
          </p:nvSpPr>
          <p:spPr>
            <a:xfrm>
              <a:off x="4172316" y="5520328"/>
              <a:ext cx="5671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0070C0"/>
                  </a:solidFill>
                </a:rPr>
                <a:t>2.01</a:t>
              </a:r>
              <a:endParaRPr lang="en-US" altLang="ko-KR" sz="800" dirty="0">
                <a:solidFill>
                  <a:srgbClr val="0070C0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2D81682-F33B-7B91-1F79-3B6F5AF8CCF1}"/>
                </a:ext>
              </a:extLst>
            </p:cNvPr>
            <p:cNvSpPr txBox="1"/>
            <p:nvPr/>
          </p:nvSpPr>
          <p:spPr>
            <a:xfrm>
              <a:off x="4173122" y="5704476"/>
              <a:ext cx="5671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>
                  <a:solidFill>
                    <a:srgbClr val="0070C0"/>
                  </a:solidFill>
                </a:rPr>
                <a:t>100.22</a:t>
              </a:r>
              <a:endParaRPr lang="en-US" altLang="ko-KR" sz="800" dirty="0">
                <a:solidFill>
                  <a:srgbClr val="0070C0"/>
                </a:solidFill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70F8A0C3-856D-04B1-BE0A-D6BD334D7F03}"/>
              </a:ext>
            </a:extLst>
          </p:cNvPr>
          <p:cNvSpPr txBox="1"/>
          <p:nvPr/>
        </p:nvSpPr>
        <p:spPr>
          <a:xfrm>
            <a:off x="4234279" y="1836502"/>
            <a:ext cx="18634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800010 | ST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일반 채권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|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신용불가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6F76EC-D032-EECD-77BF-D5292D7DC6FD}"/>
              </a:ext>
            </a:extLst>
          </p:cNvPr>
          <p:cNvSpPr txBox="1"/>
          <p:nvPr/>
        </p:nvSpPr>
        <p:spPr>
          <a:xfrm>
            <a:off x="4601931" y="1568929"/>
            <a:ext cx="1439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EC93305-93C0-FF81-589E-3A197C9311C0}"/>
              </a:ext>
            </a:extLst>
          </p:cNvPr>
          <p:cNvSpPr/>
          <p:nvPr/>
        </p:nvSpPr>
        <p:spPr>
          <a:xfrm>
            <a:off x="5536851" y="2270453"/>
            <a:ext cx="686173" cy="112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F284E4C-A1BA-1574-6E27-3CC7F187933F}"/>
              </a:ext>
            </a:extLst>
          </p:cNvPr>
          <p:cNvSpPr txBox="1"/>
          <p:nvPr/>
        </p:nvSpPr>
        <p:spPr>
          <a:xfrm>
            <a:off x="4256690" y="2448904"/>
            <a:ext cx="191246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호가</a:t>
            </a:r>
            <a:r>
              <a:rPr lang="ko-KR" altLang="en-US" sz="900" dirty="0"/>
              <a:t>  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추이  차트  종목상세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78F0B32-1B70-4F62-8C77-4D96D81B437D}"/>
              </a:ext>
            </a:extLst>
          </p:cNvPr>
          <p:cNvSpPr/>
          <p:nvPr/>
        </p:nvSpPr>
        <p:spPr>
          <a:xfrm>
            <a:off x="4322528" y="2427132"/>
            <a:ext cx="317645" cy="268867"/>
          </a:xfrm>
          <a:prstGeom prst="ellipse">
            <a:avLst/>
          </a:prstGeom>
          <a:noFill/>
          <a:ln w="222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69">
            <a:extLst>
              <a:ext uri="{FF2B5EF4-FFF2-40B4-BE49-F238E27FC236}">
                <a16:creationId xmlns:a16="http://schemas.microsoft.com/office/drawing/2014/main" id="{DB00750E-F0FB-43F4-853B-19AE23027972}"/>
              </a:ext>
            </a:extLst>
          </p:cNvPr>
          <p:cNvCxnSpPr>
            <a:cxnSpLocks/>
            <a:stCxn id="56" idx="2"/>
            <a:endCxn id="55" idx="2"/>
          </p:cNvCxnSpPr>
          <p:nvPr/>
        </p:nvCxnSpPr>
        <p:spPr>
          <a:xfrm rot="10800000">
            <a:off x="3371178" y="2270454"/>
            <a:ext cx="951351" cy="291113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6482F86-FC8F-E4DA-5DCC-6D4BDC08443C}"/>
              </a:ext>
            </a:extLst>
          </p:cNvPr>
          <p:cNvGrpSpPr/>
          <p:nvPr/>
        </p:nvGrpSpPr>
        <p:grpSpPr>
          <a:xfrm>
            <a:off x="4586719" y="6196653"/>
            <a:ext cx="1590888" cy="371769"/>
            <a:chOff x="2784825" y="6250443"/>
            <a:chExt cx="1590888" cy="371769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D1B7C-EB3C-6049-C428-973BDA630ACA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805C833-AE2A-0414-89D6-71D7E402AAB4}"/>
                </a:ext>
              </a:extLst>
            </p:cNvPr>
            <p:cNvSpPr txBox="1"/>
            <p:nvPr/>
          </p:nvSpPr>
          <p:spPr>
            <a:xfrm>
              <a:off x="310531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통합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8AC8E0F-B712-24D4-1392-20A01022C231}"/>
                </a:ext>
              </a:extLst>
            </p:cNvPr>
            <p:cNvSpPr txBox="1"/>
            <p:nvPr/>
          </p:nvSpPr>
          <p:spPr>
            <a:xfrm>
              <a:off x="3844798" y="6250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C000"/>
                  </a:solidFill>
                  <a:latin typeface="+mj-ea"/>
                  <a:ea typeface="+mj-ea"/>
                </a:rPr>
                <a:t>ST</a:t>
              </a: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현재가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5524AE9-B869-3F34-2E15-313F71497E4F}"/>
                </a:ext>
              </a:extLst>
            </p:cNvPr>
            <p:cNvSpPr txBox="1"/>
            <p:nvPr/>
          </p:nvSpPr>
          <p:spPr>
            <a:xfrm>
              <a:off x="349165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관심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89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35F25A9-5AED-6EDB-13EB-876B5CB0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042" y="1644448"/>
            <a:ext cx="2403137" cy="520476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현재가</a:t>
            </a:r>
            <a:r>
              <a:rPr lang="en-US" altLang="ko-KR" dirty="0"/>
              <a:t>(</a:t>
            </a:r>
            <a:r>
              <a:rPr lang="ko-KR" altLang="en-US" dirty="0"/>
              <a:t>일자별</a:t>
            </a:r>
            <a:r>
              <a:rPr lang="en-US" altLang="ko-KR" dirty="0"/>
              <a:t>,</a:t>
            </a:r>
            <a:r>
              <a:rPr lang="ko-KR" altLang="en-US" dirty="0"/>
              <a:t>시간대별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DD66DE-F349-46CF-A3CD-6B065065A9E7}"/>
              </a:ext>
            </a:extLst>
          </p:cNvPr>
          <p:cNvSpPr txBox="1"/>
          <p:nvPr/>
        </p:nvSpPr>
        <p:spPr>
          <a:xfrm>
            <a:off x="1428448" y="1193788"/>
            <a:ext cx="745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화면의 형태는 삼성증권에서 현재 지원하는 화면을 그대로 따른다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160B61-8F45-40A3-8F34-BD505AFEB10F}"/>
              </a:ext>
            </a:extLst>
          </p:cNvPr>
          <p:cNvSpPr txBox="1"/>
          <p:nvPr/>
        </p:nvSpPr>
        <p:spPr>
          <a:xfrm>
            <a:off x="7590910" y="3879672"/>
            <a:ext cx="406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부수적인 기능은</a:t>
            </a:r>
            <a: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제외 하고</a:t>
            </a:r>
            <a:br>
              <a:rPr lang="en-US" altLang="ko-KR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내용 만 표시 한다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9A505-A077-4029-8658-ABEBD1250192}"/>
              </a:ext>
            </a:extLst>
          </p:cNvPr>
          <p:cNvSpPr txBox="1"/>
          <p:nvPr/>
        </p:nvSpPr>
        <p:spPr>
          <a:xfrm>
            <a:off x="7611267" y="1707972"/>
            <a:ext cx="164592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시간재별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69B4E6-7F3B-4CA0-8898-26A337D0E338}"/>
              </a:ext>
            </a:extLst>
          </p:cNvPr>
          <p:cNvSpPr/>
          <p:nvPr/>
        </p:nvSpPr>
        <p:spPr>
          <a:xfrm>
            <a:off x="3693664" y="2689050"/>
            <a:ext cx="159796" cy="9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9A1493-7DD7-443C-AF2B-9003B83A3BDA}"/>
              </a:ext>
            </a:extLst>
          </p:cNvPr>
          <p:cNvSpPr/>
          <p:nvPr/>
        </p:nvSpPr>
        <p:spPr>
          <a:xfrm>
            <a:off x="8973689" y="2718564"/>
            <a:ext cx="159796" cy="99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B611F-6C84-5020-DAC2-805D95AFD58F}"/>
              </a:ext>
            </a:extLst>
          </p:cNvPr>
          <p:cNvSpPr txBox="1"/>
          <p:nvPr/>
        </p:nvSpPr>
        <p:spPr>
          <a:xfrm>
            <a:off x="4840478" y="2208358"/>
            <a:ext cx="1863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800010 | ST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일반 채권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|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신용불가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E0804-BC8F-4ACB-CE88-A7FEA603A7B3}"/>
              </a:ext>
            </a:extLst>
          </p:cNvPr>
          <p:cNvSpPr txBox="1"/>
          <p:nvPr/>
        </p:nvSpPr>
        <p:spPr>
          <a:xfrm>
            <a:off x="5208130" y="1965169"/>
            <a:ext cx="1439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7006F5-4721-741B-2EFB-350E5F9C2238}"/>
              </a:ext>
            </a:extLst>
          </p:cNvPr>
          <p:cNvSpPr/>
          <p:nvPr/>
        </p:nvSpPr>
        <p:spPr>
          <a:xfrm>
            <a:off x="6143050" y="2593541"/>
            <a:ext cx="686173" cy="112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465119-7823-790A-2FC2-F8F5EA89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942" y="1644447"/>
            <a:ext cx="2403138" cy="52047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CE305EC-020C-58CC-5407-62A2F487F7EF}"/>
              </a:ext>
            </a:extLst>
          </p:cNvPr>
          <p:cNvSpPr txBox="1"/>
          <p:nvPr/>
        </p:nvSpPr>
        <p:spPr>
          <a:xfrm>
            <a:off x="2072894" y="2208358"/>
            <a:ext cx="1863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800010 | ST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일반 채권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|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신용불가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035548-0ECE-043D-A2EE-0B27BA08CC8F}"/>
              </a:ext>
            </a:extLst>
          </p:cNvPr>
          <p:cNvSpPr txBox="1"/>
          <p:nvPr/>
        </p:nvSpPr>
        <p:spPr>
          <a:xfrm>
            <a:off x="2440546" y="1965169"/>
            <a:ext cx="1439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7B60D0-2813-B564-4B1B-4DB261F7D2EF}"/>
              </a:ext>
            </a:extLst>
          </p:cNvPr>
          <p:cNvSpPr/>
          <p:nvPr/>
        </p:nvSpPr>
        <p:spPr>
          <a:xfrm>
            <a:off x="3375466" y="2593541"/>
            <a:ext cx="686173" cy="112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4CCC34-2BAD-3423-E8B6-302C6CA9C0EF}"/>
              </a:ext>
            </a:extLst>
          </p:cNvPr>
          <p:cNvSpPr txBox="1"/>
          <p:nvPr/>
        </p:nvSpPr>
        <p:spPr>
          <a:xfrm>
            <a:off x="325720" y="1657815"/>
            <a:ext cx="164592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일자별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8D1D28-8DCC-A193-B328-D730B5785399}"/>
              </a:ext>
            </a:extLst>
          </p:cNvPr>
          <p:cNvSpPr txBox="1"/>
          <p:nvPr/>
        </p:nvSpPr>
        <p:spPr>
          <a:xfrm>
            <a:off x="4926344" y="2807917"/>
            <a:ext cx="207913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호가</a:t>
            </a:r>
            <a:r>
              <a:rPr lang="ko-KR" altLang="en-US" sz="700" dirty="0">
                <a:latin typeface="+mj-ea"/>
                <a:ea typeface="+mj-ea"/>
              </a:rPr>
              <a:t>    </a:t>
            </a:r>
            <a:r>
              <a:rPr lang="ko-KR" altLang="en-US" sz="700" b="1" dirty="0">
                <a:latin typeface="+mj-ea"/>
                <a:ea typeface="+mj-ea"/>
              </a:rPr>
              <a:t>추이</a:t>
            </a:r>
            <a:r>
              <a:rPr lang="ko-KR" altLang="en-US" sz="700" dirty="0">
                <a:latin typeface="+mj-ea"/>
                <a:ea typeface="+mj-ea"/>
              </a:rPr>
              <a:t>   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차트   종목상세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C6A5F41-4C75-33FC-5D33-A361132F81BA}"/>
              </a:ext>
            </a:extLst>
          </p:cNvPr>
          <p:cNvSpPr/>
          <p:nvPr/>
        </p:nvSpPr>
        <p:spPr>
          <a:xfrm>
            <a:off x="2056095" y="3014943"/>
            <a:ext cx="5462968" cy="3121131"/>
          </a:xfrm>
          <a:prstGeom prst="rect">
            <a:avLst/>
          </a:prstGeom>
          <a:noFill/>
          <a:ln w="317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76B9AE-DEA5-E873-4C0D-12C4346F6D9B}"/>
              </a:ext>
            </a:extLst>
          </p:cNvPr>
          <p:cNvSpPr txBox="1"/>
          <p:nvPr/>
        </p:nvSpPr>
        <p:spPr>
          <a:xfrm>
            <a:off x="2163255" y="2815048"/>
            <a:ext cx="207913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호가</a:t>
            </a:r>
            <a:r>
              <a:rPr lang="ko-KR" altLang="en-US" sz="700" dirty="0">
                <a:latin typeface="+mj-ea"/>
                <a:ea typeface="+mj-ea"/>
              </a:rPr>
              <a:t>    </a:t>
            </a:r>
            <a:r>
              <a:rPr lang="ko-KR" altLang="en-US" sz="700" b="1" dirty="0">
                <a:latin typeface="+mj-ea"/>
                <a:ea typeface="+mj-ea"/>
              </a:rPr>
              <a:t>추이</a:t>
            </a:r>
            <a:r>
              <a:rPr lang="ko-KR" altLang="en-US" sz="700" dirty="0">
                <a:latin typeface="+mj-ea"/>
                <a:ea typeface="+mj-ea"/>
              </a:rPr>
              <a:t>   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차트   종목상세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CD1063C-777A-6CDF-144F-9AD919AD9CF0}"/>
              </a:ext>
            </a:extLst>
          </p:cNvPr>
          <p:cNvSpPr/>
          <p:nvPr/>
        </p:nvSpPr>
        <p:spPr>
          <a:xfrm>
            <a:off x="2499399" y="2765458"/>
            <a:ext cx="317645" cy="26887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69">
            <a:extLst>
              <a:ext uri="{FF2B5EF4-FFF2-40B4-BE49-F238E27FC236}">
                <a16:creationId xmlns:a16="http://schemas.microsoft.com/office/drawing/2014/main" id="{4DA6C28B-1E15-2C9B-6E40-84592333C5C3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 rot="10800000" flipV="1">
            <a:off x="1373977" y="2899893"/>
            <a:ext cx="1125422" cy="373252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F94321-64A6-5A4B-7AA8-3C6219840236}"/>
              </a:ext>
            </a:extLst>
          </p:cNvPr>
          <p:cNvSpPr/>
          <p:nvPr/>
        </p:nvSpPr>
        <p:spPr>
          <a:xfrm>
            <a:off x="909743" y="3273145"/>
            <a:ext cx="928468" cy="52910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추이</a:t>
            </a:r>
            <a:endParaRPr lang="ko-KR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2493DEF-A2DB-3D6A-5A54-A4BFC6499838}"/>
              </a:ext>
            </a:extLst>
          </p:cNvPr>
          <p:cNvGrpSpPr/>
          <p:nvPr/>
        </p:nvGrpSpPr>
        <p:grpSpPr>
          <a:xfrm>
            <a:off x="2482274" y="6364744"/>
            <a:ext cx="1590888" cy="371769"/>
            <a:chOff x="2784825" y="6250443"/>
            <a:chExt cx="1590888" cy="3717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3AE8AB9-5A16-B101-7950-C75214D4125E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46D112-D142-1D5F-0291-FE769EC24A17}"/>
                </a:ext>
              </a:extLst>
            </p:cNvPr>
            <p:cNvSpPr txBox="1"/>
            <p:nvPr/>
          </p:nvSpPr>
          <p:spPr>
            <a:xfrm>
              <a:off x="310531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통합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AAE080-8116-F95F-1C8F-82BD1A3922D1}"/>
                </a:ext>
              </a:extLst>
            </p:cNvPr>
            <p:cNvSpPr txBox="1"/>
            <p:nvPr/>
          </p:nvSpPr>
          <p:spPr>
            <a:xfrm>
              <a:off x="3844798" y="6250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C000"/>
                  </a:solidFill>
                  <a:latin typeface="+mj-ea"/>
                  <a:ea typeface="+mj-ea"/>
                </a:rPr>
                <a:t>ST</a:t>
              </a: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현재가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D682B6-5A01-B228-6A34-10375EFF4242}"/>
                </a:ext>
              </a:extLst>
            </p:cNvPr>
            <p:cNvSpPr txBox="1"/>
            <p:nvPr/>
          </p:nvSpPr>
          <p:spPr>
            <a:xfrm>
              <a:off x="349165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관심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3B59258-5330-0F73-D5A3-B98ACBA28F36}"/>
              </a:ext>
            </a:extLst>
          </p:cNvPr>
          <p:cNvGrpSpPr/>
          <p:nvPr/>
        </p:nvGrpSpPr>
        <p:grpSpPr>
          <a:xfrm>
            <a:off x="5196340" y="6355781"/>
            <a:ext cx="1590888" cy="371769"/>
            <a:chOff x="2784825" y="6250443"/>
            <a:chExt cx="1590888" cy="37176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5817B3-195B-8105-A0FE-A7F5B1546953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E6F37D-245D-D81C-2675-3776FB861CF5}"/>
                </a:ext>
              </a:extLst>
            </p:cNvPr>
            <p:cNvSpPr txBox="1"/>
            <p:nvPr/>
          </p:nvSpPr>
          <p:spPr>
            <a:xfrm>
              <a:off x="310531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통합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C5A5757-27F7-0A41-74E1-875AFD4F0F98}"/>
                </a:ext>
              </a:extLst>
            </p:cNvPr>
            <p:cNvSpPr txBox="1"/>
            <p:nvPr/>
          </p:nvSpPr>
          <p:spPr>
            <a:xfrm>
              <a:off x="3844798" y="6250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C000"/>
                  </a:solidFill>
                  <a:latin typeface="+mj-ea"/>
                  <a:ea typeface="+mj-ea"/>
                </a:rPr>
                <a:t>ST</a:t>
              </a: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현재가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B4655A8-AAC6-88AA-1B01-C927960E81C8}"/>
                </a:ext>
              </a:extLst>
            </p:cNvPr>
            <p:cNvSpPr txBox="1"/>
            <p:nvPr/>
          </p:nvSpPr>
          <p:spPr>
            <a:xfrm>
              <a:off x="349165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관심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868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7F02584D-4771-5853-94F6-A7585111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99" y="1360020"/>
            <a:ext cx="2426857" cy="52561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D21746-A6F1-4C1A-84CF-4BAFF8C8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현재가</a:t>
            </a:r>
            <a:r>
              <a:rPr lang="en-US" altLang="ko-KR" dirty="0"/>
              <a:t>(</a:t>
            </a:r>
            <a:r>
              <a:rPr lang="ko-KR" altLang="en-US" dirty="0"/>
              <a:t>종목정보</a:t>
            </a:r>
            <a:r>
              <a:rPr lang="en-US" altLang="ko-KR" dirty="0"/>
              <a:t>,</a:t>
            </a:r>
            <a:r>
              <a:rPr lang="ko-KR" altLang="en-US" dirty="0"/>
              <a:t>차트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0638F5-49A7-4FC3-B009-A4F4EB13063C}"/>
              </a:ext>
            </a:extLst>
          </p:cNvPr>
          <p:cNvGrpSpPr/>
          <p:nvPr/>
        </p:nvGrpSpPr>
        <p:grpSpPr>
          <a:xfrm>
            <a:off x="8428636" y="3730581"/>
            <a:ext cx="3066279" cy="444409"/>
            <a:chOff x="7009370" y="1488409"/>
            <a:chExt cx="3066279" cy="44440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DDB50C-93CE-47BE-B8D5-1ABD17EA4B1F}"/>
                </a:ext>
              </a:extLst>
            </p:cNvPr>
            <p:cNvSpPr/>
            <p:nvPr/>
          </p:nvSpPr>
          <p:spPr>
            <a:xfrm>
              <a:off x="7009370" y="1493906"/>
              <a:ext cx="512064" cy="4389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일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E104F5D-88E5-4BD4-A57B-47C1DF2CD695}"/>
                </a:ext>
              </a:extLst>
            </p:cNvPr>
            <p:cNvSpPr/>
            <p:nvPr/>
          </p:nvSpPr>
          <p:spPr>
            <a:xfrm>
              <a:off x="7520213" y="1492689"/>
              <a:ext cx="512064" cy="4389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39ADE00-999D-4C59-9413-3FF9709DBF32}"/>
                </a:ext>
              </a:extLst>
            </p:cNvPr>
            <p:cNvSpPr/>
            <p:nvPr/>
          </p:nvSpPr>
          <p:spPr>
            <a:xfrm>
              <a:off x="8032277" y="1490252"/>
              <a:ext cx="512064" cy="4389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F312A0F-0E08-4DE8-85D4-75C20CA5CB38}"/>
                </a:ext>
              </a:extLst>
            </p:cNvPr>
            <p:cNvSpPr/>
            <p:nvPr/>
          </p:nvSpPr>
          <p:spPr>
            <a:xfrm>
              <a:off x="8543120" y="1489626"/>
              <a:ext cx="512064" cy="4389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년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4E7CC4-6411-4E93-8D31-8975097CFB9C}"/>
                </a:ext>
              </a:extLst>
            </p:cNvPr>
            <p:cNvSpPr/>
            <p:nvPr/>
          </p:nvSpPr>
          <p:spPr>
            <a:xfrm>
              <a:off x="9053963" y="1488409"/>
              <a:ext cx="512064" cy="4389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분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D81BE7-58FD-404A-8181-B9C38010717A}"/>
                </a:ext>
              </a:extLst>
            </p:cNvPr>
            <p:cNvSpPr/>
            <p:nvPr/>
          </p:nvSpPr>
          <p:spPr>
            <a:xfrm>
              <a:off x="9563585" y="1490252"/>
              <a:ext cx="512064" cy="4389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틱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D79F5E-64E3-49C8-A64C-C7D9C46F728D}"/>
              </a:ext>
            </a:extLst>
          </p:cNvPr>
          <p:cNvSpPr/>
          <p:nvPr/>
        </p:nvSpPr>
        <p:spPr>
          <a:xfrm>
            <a:off x="5298067" y="2746486"/>
            <a:ext cx="2339869" cy="267079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02BAB6-C6AA-4675-92DB-2927B2C9D6B5}"/>
              </a:ext>
            </a:extLst>
          </p:cNvPr>
          <p:cNvSpPr/>
          <p:nvPr/>
        </p:nvSpPr>
        <p:spPr>
          <a:xfrm>
            <a:off x="8346359" y="3622927"/>
            <a:ext cx="3416599" cy="1295184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69">
            <a:extLst>
              <a:ext uri="{FF2B5EF4-FFF2-40B4-BE49-F238E27FC236}">
                <a16:creationId xmlns:a16="http://schemas.microsoft.com/office/drawing/2014/main" id="{D8D9888F-E341-4F0D-8488-5CEA2A287DA3}"/>
              </a:ext>
            </a:extLst>
          </p:cNvPr>
          <p:cNvCxnSpPr>
            <a:cxnSpLocks/>
            <a:stCxn id="34" idx="3"/>
            <a:endCxn id="41" idx="1"/>
          </p:cNvCxnSpPr>
          <p:nvPr/>
        </p:nvCxnSpPr>
        <p:spPr>
          <a:xfrm>
            <a:off x="7637936" y="2880026"/>
            <a:ext cx="708423" cy="139049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EECC109-6CCA-4C29-8304-90CF629E2CC1}"/>
              </a:ext>
            </a:extLst>
          </p:cNvPr>
          <p:cNvSpPr txBox="1"/>
          <p:nvPr/>
        </p:nvSpPr>
        <p:spPr>
          <a:xfrm>
            <a:off x="8325595" y="3170439"/>
            <a:ext cx="303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지원내용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6FF6DF-EC46-487F-9A69-AA9C04429933}"/>
              </a:ext>
            </a:extLst>
          </p:cNvPr>
          <p:cNvSpPr txBox="1"/>
          <p:nvPr/>
        </p:nvSpPr>
        <p:spPr>
          <a:xfrm>
            <a:off x="2755398" y="4679212"/>
            <a:ext cx="164592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/>
              <a:t>종목정보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5BE6FD-B95E-C985-257C-941D1A87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443" y="1419369"/>
            <a:ext cx="2403974" cy="52065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8AACA-9153-9C9B-B8ED-4B41BEF58CBF}"/>
              </a:ext>
            </a:extLst>
          </p:cNvPr>
          <p:cNvSpPr txBox="1"/>
          <p:nvPr/>
        </p:nvSpPr>
        <p:spPr>
          <a:xfrm>
            <a:off x="2489665" y="1970614"/>
            <a:ext cx="1863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800010 | ST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일반 채권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|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신용불가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A1F49-4A52-9FE2-8888-B2CAE943E4FE}"/>
              </a:ext>
            </a:extLst>
          </p:cNvPr>
          <p:cNvSpPr txBox="1"/>
          <p:nvPr/>
        </p:nvSpPr>
        <p:spPr>
          <a:xfrm>
            <a:off x="2857317" y="1727425"/>
            <a:ext cx="1439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EEAAA2-122E-D9D8-3690-C2C25AFCA469}"/>
              </a:ext>
            </a:extLst>
          </p:cNvPr>
          <p:cNvSpPr/>
          <p:nvPr/>
        </p:nvSpPr>
        <p:spPr>
          <a:xfrm>
            <a:off x="3750327" y="2370141"/>
            <a:ext cx="686173" cy="112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90B0F-99FE-EB35-DE47-F8AE1A871485}"/>
              </a:ext>
            </a:extLst>
          </p:cNvPr>
          <p:cNvSpPr txBox="1"/>
          <p:nvPr/>
        </p:nvSpPr>
        <p:spPr>
          <a:xfrm>
            <a:off x="2580026" y="2568109"/>
            <a:ext cx="207913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호가    추이    차트   </a:t>
            </a:r>
            <a:r>
              <a:rPr lang="ko-KR" altLang="en-US" sz="700" b="1" dirty="0">
                <a:latin typeface="+mj-ea"/>
                <a:ea typeface="+mj-ea"/>
              </a:rPr>
              <a:t>종목상세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F6A13-E238-A60C-920A-528DD496D3D1}"/>
              </a:ext>
            </a:extLst>
          </p:cNvPr>
          <p:cNvSpPr txBox="1"/>
          <p:nvPr/>
        </p:nvSpPr>
        <p:spPr>
          <a:xfrm>
            <a:off x="2506174" y="2800648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+mj-ea"/>
                <a:ea typeface="+mj-ea"/>
              </a:rPr>
              <a:t>소속시장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3BBB2-C2B5-6C6F-4582-A97CE38026CB}"/>
              </a:ext>
            </a:extLst>
          </p:cNvPr>
          <p:cNvSpPr txBox="1"/>
          <p:nvPr/>
        </p:nvSpPr>
        <p:spPr>
          <a:xfrm>
            <a:off x="3062366" y="2802023"/>
            <a:ext cx="7287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+mj-ea"/>
                <a:ea typeface="+mj-ea"/>
              </a:rPr>
              <a:t>ST </a:t>
            </a:r>
            <a:r>
              <a:rPr lang="ko-KR" altLang="en-US" sz="700" dirty="0">
                <a:latin typeface="+mj-ea"/>
                <a:ea typeface="+mj-ea"/>
              </a:rPr>
              <a:t>일반 채권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6AC0EB-FA53-3E8F-8886-CE001D7E4AF8}"/>
              </a:ext>
            </a:extLst>
          </p:cNvPr>
          <p:cNvSpPr txBox="1"/>
          <p:nvPr/>
        </p:nvSpPr>
        <p:spPr>
          <a:xfrm>
            <a:off x="2506174" y="3052108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+mj-ea"/>
                <a:ea typeface="+mj-ea"/>
              </a:rPr>
              <a:t>거래대금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FA0348-5263-F23D-1714-A244506C8F3F}"/>
              </a:ext>
            </a:extLst>
          </p:cNvPr>
          <p:cNvSpPr txBox="1"/>
          <p:nvPr/>
        </p:nvSpPr>
        <p:spPr>
          <a:xfrm>
            <a:off x="2476062" y="3305820"/>
            <a:ext cx="662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j-ea"/>
                <a:ea typeface="+mj-ea"/>
              </a:rPr>
              <a:t>52</a:t>
            </a:r>
            <a:r>
              <a:rPr lang="ko-KR" altLang="en-US" sz="700" b="1" dirty="0">
                <a:latin typeface="+mj-ea"/>
                <a:ea typeface="+mj-ea"/>
              </a:rPr>
              <a:t>주최고가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836A86-8A97-F176-7475-EA8DEF3D1626}"/>
              </a:ext>
            </a:extLst>
          </p:cNvPr>
          <p:cNvSpPr txBox="1"/>
          <p:nvPr/>
        </p:nvSpPr>
        <p:spPr>
          <a:xfrm>
            <a:off x="2472252" y="3549660"/>
            <a:ext cx="662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+mj-ea"/>
                <a:ea typeface="+mj-ea"/>
              </a:rPr>
              <a:t>52</a:t>
            </a:r>
            <a:r>
              <a:rPr lang="ko-KR" altLang="en-US" sz="700" b="1" dirty="0">
                <a:latin typeface="+mj-ea"/>
                <a:ea typeface="+mj-ea"/>
              </a:rPr>
              <a:t>주최저가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D908A9-3E44-D79B-0084-C736432DAE94}"/>
              </a:ext>
            </a:extLst>
          </p:cNvPr>
          <p:cNvSpPr txBox="1"/>
          <p:nvPr/>
        </p:nvSpPr>
        <p:spPr>
          <a:xfrm>
            <a:off x="2507613" y="3778042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+mj-ea"/>
                <a:ea typeface="+mj-ea"/>
              </a:rPr>
              <a:t>액면가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DF9C84-4EF5-F256-462C-4397A1F21B9C}"/>
              </a:ext>
            </a:extLst>
          </p:cNvPr>
          <p:cNvSpPr txBox="1"/>
          <p:nvPr/>
        </p:nvSpPr>
        <p:spPr>
          <a:xfrm>
            <a:off x="2507613" y="4040932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+mj-ea"/>
                <a:ea typeface="+mj-ea"/>
              </a:rPr>
              <a:t>발행총액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E3A29-4BF8-071D-CEE5-C2E68E76F7FB}"/>
              </a:ext>
            </a:extLst>
          </p:cNvPr>
          <p:cNvSpPr txBox="1"/>
          <p:nvPr/>
        </p:nvSpPr>
        <p:spPr>
          <a:xfrm>
            <a:off x="3050936" y="3045863"/>
            <a:ext cx="7287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j-ea"/>
                <a:ea typeface="+mj-ea"/>
              </a:rPr>
              <a:t>23,064</a:t>
            </a:r>
            <a:r>
              <a:rPr lang="ko-KR" altLang="en-US" sz="700" dirty="0">
                <a:latin typeface="+mj-ea"/>
                <a:ea typeface="+mj-ea"/>
              </a:rPr>
              <a:t>백만원 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504493-847C-57A4-5469-27C22CF37081}"/>
              </a:ext>
            </a:extLst>
          </p:cNvPr>
          <p:cNvSpPr txBox="1"/>
          <p:nvPr/>
        </p:nvSpPr>
        <p:spPr>
          <a:xfrm>
            <a:off x="3047126" y="3289703"/>
            <a:ext cx="7287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rgbClr val="FF0000"/>
                </a:solidFill>
                <a:latin typeface="+mj-ea"/>
                <a:ea typeface="+mj-ea"/>
              </a:rPr>
              <a:t>27,450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734076-6331-E56A-BFAA-7CE0D032348D}"/>
              </a:ext>
            </a:extLst>
          </p:cNvPr>
          <p:cNvSpPr txBox="1"/>
          <p:nvPr/>
        </p:nvSpPr>
        <p:spPr>
          <a:xfrm>
            <a:off x="3043316" y="3548783"/>
            <a:ext cx="7287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solidFill>
                  <a:srgbClr val="0070C0"/>
                </a:solidFill>
                <a:latin typeface="+mj-ea"/>
                <a:ea typeface="+mj-ea"/>
              </a:rPr>
              <a:t>4,103</a:t>
            </a:r>
            <a:endParaRPr lang="ko-KR" altLang="en-US" sz="7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1C0634-800F-9539-816C-6F0335EEACA3}"/>
              </a:ext>
            </a:extLst>
          </p:cNvPr>
          <p:cNvSpPr txBox="1"/>
          <p:nvPr/>
        </p:nvSpPr>
        <p:spPr>
          <a:xfrm>
            <a:off x="3039506" y="3769763"/>
            <a:ext cx="7287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>
                <a:latin typeface="+mj-ea"/>
                <a:ea typeface="+mj-ea"/>
              </a:rPr>
              <a:t>500</a:t>
            </a:r>
            <a:r>
              <a:rPr lang="ko-KR" altLang="en-US" sz="700" dirty="0">
                <a:latin typeface="+mj-ea"/>
                <a:ea typeface="+mj-ea"/>
              </a:rPr>
              <a:t>원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606AA5-A0AA-6FAA-2AD3-876277EE47C5}"/>
              </a:ext>
            </a:extLst>
          </p:cNvPr>
          <p:cNvSpPr txBox="1"/>
          <p:nvPr/>
        </p:nvSpPr>
        <p:spPr>
          <a:xfrm>
            <a:off x="3035696" y="4032653"/>
            <a:ext cx="7287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+mj-ea"/>
                <a:ea typeface="+mj-ea"/>
              </a:rPr>
              <a:t>213</a:t>
            </a:r>
            <a:r>
              <a:rPr lang="ko-KR" altLang="en-US" sz="700" dirty="0">
                <a:latin typeface="+mj-ea"/>
                <a:ea typeface="+mj-ea"/>
              </a:rPr>
              <a:t>억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3488A5-948E-775C-7196-8B5E095BE216}"/>
              </a:ext>
            </a:extLst>
          </p:cNvPr>
          <p:cNvSpPr txBox="1"/>
          <p:nvPr/>
        </p:nvSpPr>
        <p:spPr>
          <a:xfrm>
            <a:off x="3706324" y="2796838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+mj-ea"/>
                <a:ea typeface="+mj-ea"/>
              </a:rPr>
              <a:t>업종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49B654-7E45-2996-CBB5-73E370735470}"/>
              </a:ext>
            </a:extLst>
          </p:cNvPr>
          <p:cNvSpPr txBox="1"/>
          <p:nvPr/>
        </p:nvSpPr>
        <p:spPr>
          <a:xfrm>
            <a:off x="3706324" y="3048298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+mj-ea"/>
                <a:ea typeface="+mj-ea"/>
              </a:rPr>
              <a:t>전일종가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0AC0E5-5CDD-E5F0-D1B7-1A42DF8CB402}"/>
              </a:ext>
            </a:extLst>
          </p:cNvPr>
          <p:cNvSpPr txBox="1"/>
          <p:nvPr/>
        </p:nvSpPr>
        <p:spPr>
          <a:xfrm>
            <a:off x="3676212" y="3302010"/>
            <a:ext cx="662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+mj-ea"/>
                <a:ea typeface="+mj-ea"/>
              </a:rPr>
              <a:t>52</a:t>
            </a:r>
            <a:r>
              <a:rPr lang="ko-KR" altLang="en-US" sz="600" b="1" dirty="0">
                <a:latin typeface="+mj-ea"/>
                <a:ea typeface="+mj-ea"/>
              </a:rPr>
              <a:t>주최고일자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0C747A-0C30-D3D6-B246-2E3CB063C57A}"/>
              </a:ext>
            </a:extLst>
          </p:cNvPr>
          <p:cNvSpPr txBox="1"/>
          <p:nvPr/>
        </p:nvSpPr>
        <p:spPr>
          <a:xfrm>
            <a:off x="3672402" y="3545850"/>
            <a:ext cx="6624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+mj-ea"/>
                <a:ea typeface="+mj-ea"/>
              </a:rPr>
              <a:t>52</a:t>
            </a:r>
            <a:r>
              <a:rPr lang="ko-KR" altLang="en-US" sz="600" b="1" dirty="0">
                <a:latin typeface="+mj-ea"/>
                <a:ea typeface="+mj-ea"/>
              </a:rPr>
              <a:t>주최저일자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52EB5C-7A80-78A2-A892-8E946A4B5CB4}"/>
              </a:ext>
            </a:extLst>
          </p:cNvPr>
          <p:cNvSpPr txBox="1"/>
          <p:nvPr/>
        </p:nvSpPr>
        <p:spPr>
          <a:xfrm>
            <a:off x="3707763" y="3774232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+mj-ea"/>
                <a:ea typeface="+mj-ea"/>
              </a:rPr>
              <a:t>만기일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23758F-66F2-D960-E1BE-BF65D21A98B1}"/>
              </a:ext>
            </a:extLst>
          </p:cNvPr>
          <p:cNvSpPr txBox="1"/>
          <p:nvPr/>
        </p:nvSpPr>
        <p:spPr>
          <a:xfrm>
            <a:off x="3707763" y="4037122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+mj-ea"/>
                <a:ea typeface="+mj-ea"/>
              </a:rPr>
              <a:t>시가총액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2444ED-16B5-0BCF-6B69-1E5BEB4CC0D4}"/>
              </a:ext>
            </a:extLst>
          </p:cNvPr>
          <p:cNvSpPr txBox="1"/>
          <p:nvPr/>
        </p:nvSpPr>
        <p:spPr>
          <a:xfrm>
            <a:off x="4324997" y="2805999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atin typeface="+mj-ea"/>
                <a:ea typeface="+mj-ea"/>
              </a:rPr>
              <a:t>에너지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CDE240-52DB-3586-4426-697529591768}"/>
              </a:ext>
            </a:extLst>
          </p:cNvPr>
          <p:cNvSpPr txBox="1"/>
          <p:nvPr/>
        </p:nvSpPr>
        <p:spPr>
          <a:xfrm>
            <a:off x="4309757" y="3057459"/>
            <a:ext cx="6022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>
                <a:latin typeface="+mj-ea"/>
                <a:ea typeface="+mj-ea"/>
              </a:rPr>
              <a:t>17,800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B83A17-B3AA-D4EA-1EB4-DAF0586DB35E}"/>
              </a:ext>
            </a:extLst>
          </p:cNvPr>
          <p:cNvSpPr txBox="1"/>
          <p:nvPr/>
        </p:nvSpPr>
        <p:spPr>
          <a:xfrm>
            <a:off x="4283455" y="3292121"/>
            <a:ext cx="662475" cy="173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+mj-ea"/>
                <a:ea typeface="+mj-ea"/>
              </a:rPr>
              <a:t>2022/08/19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2D9373-C217-8BFB-B6A3-C9DF7D93EBF8}"/>
              </a:ext>
            </a:extLst>
          </p:cNvPr>
          <p:cNvSpPr txBox="1"/>
          <p:nvPr/>
        </p:nvSpPr>
        <p:spPr>
          <a:xfrm>
            <a:off x="4279645" y="3539771"/>
            <a:ext cx="662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+mj-ea"/>
                <a:ea typeface="+mj-ea"/>
              </a:rPr>
              <a:t>2022/03/08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7B2E05-8E89-60CC-FDD4-0D90278109C9}"/>
              </a:ext>
            </a:extLst>
          </p:cNvPr>
          <p:cNvSpPr txBox="1"/>
          <p:nvPr/>
        </p:nvSpPr>
        <p:spPr>
          <a:xfrm>
            <a:off x="4277179" y="3772310"/>
            <a:ext cx="662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+mj-ea"/>
                <a:ea typeface="+mj-ea"/>
              </a:rPr>
              <a:t>2023/10/08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78D5711-E031-FA6B-3E9B-A68BDAD9C6FD}"/>
              </a:ext>
            </a:extLst>
          </p:cNvPr>
          <p:cNvSpPr txBox="1"/>
          <p:nvPr/>
        </p:nvSpPr>
        <p:spPr>
          <a:xfrm>
            <a:off x="4273369" y="4035200"/>
            <a:ext cx="662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latin typeface="+mj-ea"/>
                <a:ea typeface="+mj-ea"/>
              </a:rPr>
              <a:t>8,087</a:t>
            </a:r>
            <a:r>
              <a:rPr lang="ko-KR" altLang="en-US" sz="700" dirty="0">
                <a:latin typeface="+mj-ea"/>
                <a:ea typeface="+mj-ea"/>
              </a:rPr>
              <a:t>억원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3199C7-EF10-A35A-CCCB-DFE431E71ED9}"/>
              </a:ext>
            </a:extLst>
          </p:cNvPr>
          <p:cNvSpPr txBox="1"/>
          <p:nvPr/>
        </p:nvSpPr>
        <p:spPr>
          <a:xfrm>
            <a:off x="5203731" y="1921305"/>
            <a:ext cx="18634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800010 | ST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일반 채권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|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신용불가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6FC946-88BC-70AC-2D4E-72DA547B1E12}"/>
              </a:ext>
            </a:extLst>
          </p:cNvPr>
          <p:cNvSpPr txBox="1"/>
          <p:nvPr/>
        </p:nvSpPr>
        <p:spPr>
          <a:xfrm>
            <a:off x="5571383" y="1678116"/>
            <a:ext cx="1439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SK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에너지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49-2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A2AC019-AFEB-D3E8-172D-1EC2EA510199}"/>
              </a:ext>
            </a:extLst>
          </p:cNvPr>
          <p:cNvSpPr/>
          <p:nvPr/>
        </p:nvSpPr>
        <p:spPr>
          <a:xfrm>
            <a:off x="6464393" y="2320832"/>
            <a:ext cx="686173" cy="112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1,257,327.04</a:t>
            </a:r>
            <a:endParaRPr lang="ko-KR" altLang="en-US" sz="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3146F1E-A4DA-BCC9-E85C-4DA133CDE1A6}"/>
              </a:ext>
            </a:extLst>
          </p:cNvPr>
          <p:cNvSpPr txBox="1"/>
          <p:nvPr/>
        </p:nvSpPr>
        <p:spPr>
          <a:xfrm>
            <a:off x="5278786" y="2519024"/>
            <a:ext cx="2079131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호가    추이    </a:t>
            </a:r>
            <a:r>
              <a:rPr lang="ko-KR" altLang="en-US" sz="700" b="1" dirty="0">
                <a:latin typeface="+mj-ea"/>
                <a:ea typeface="+mj-ea"/>
              </a:rPr>
              <a:t>차트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 종목상세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6B234EAA-53CD-EF9C-8DEA-47B9DB353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399" y="4220421"/>
            <a:ext cx="1887776" cy="594300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812BC7D0-FF55-0F6B-0A19-D0644137C627}"/>
              </a:ext>
            </a:extLst>
          </p:cNvPr>
          <p:cNvSpPr/>
          <p:nvPr/>
        </p:nvSpPr>
        <p:spPr>
          <a:xfrm>
            <a:off x="2456514" y="2764981"/>
            <a:ext cx="2489416" cy="1583546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F971DA4-98A6-F8B6-6CF2-89CE913F7EA3}"/>
              </a:ext>
            </a:extLst>
          </p:cNvPr>
          <p:cNvSpPr txBox="1"/>
          <p:nvPr/>
        </p:nvSpPr>
        <p:spPr>
          <a:xfrm>
            <a:off x="2527063" y="4433553"/>
            <a:ext cx="2505225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항목 정보를</a:t>
            </a:r>
            <a:endParaRPr lang="en-US" altLang="ko-KR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내려준다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단말은 표시만 한다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2" name="직선 화살표 연결선 69">
            <a:extLst>
              <a:ext uri="{FF2B5EF4-FFF2-40B4-BE49-F238E27FC236}">
                <a16:creationId xmlns:a16="http://schemas.microsoft.com/office/drawing/2014/main" id="{ED20C533-F251-122F-FD1F-1A86988788E6}"/>
              </a:ext>
            </a:extLst>
          </p:cNvPr>
          <p:cNvCxnSpPr>
            <a:cxnSpLocks/>
            <a:stCxn id="80" idx="1"/>
            <a:endCxn id="81" idx="1"/>
          </p:cNvCxnSpPr>
          <p:nvPr/>
        </p:nvCxnSpPr>
        <p:spPr>
          <a:xfrm rot="10800000" flipH="1" flipV="1">
            <a:off x="2456513" y="3556754"/>
            <a:ext cx="70549" cy="1107632"/>
          </a:xfrm>
          <a:prstGeom prst="bentConnector3">
            <a:avLst>
              <a:gd name="adj1" fmla="val -324030"/>
            </a:avLst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E98D2CB5-7930-E95A-5409-D8F503B7A972}"/>
              </a:ext>
            </a:extLst>
          </p:cNvPr>
          <p:cNvSpPr/>
          <p:nvPr/>
        </p:nvSpPr>
        <p:spPr>
          <a:xfrm>
            <a:off x="3473444" y="2544122"/>
            <a:ext cx="524684" cy="25271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69">
            <a:extLst>
              <a:ext uri="{FF2B5EF4-FFF2-40B4-BE49-F238E27FC236}">
                <a16:creationId xmlns:a16="http://schemas.microsoft.com/office/drawing/2014/main" id="{A206B44F-37FD-978D-1328-E37F47D202FC}"/>
              </a:ext>
            </a:extLst>
          </p:cNvPr>
          <p:cNvCxnSpPr>
            <a:cxnSpLocks/>
            <a:stCxn id="85" idx="2"/>
            <a:endCxn id="87" idx="0"/>
          </p:cNvCxnSpPr>
          <p:nvPr/>
        </p:nvCxnSpPr>
        <p:spPr>
          <a:xfrm rot="10800000" flipV="1">
            <a:off x="1665146" y="2670480"/>
            <a:ext cx="1808298" cy="313990"/>
          </a:xfrm>
          <a:prstGeom prst="bentConnector2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9665F3C-C755-35DF-2D8E-E40F764FEA8C}"/>
              </a:ext>
            </a:extLst>
          </p:cNvPr>
          <p:cNvSpPr/>
          <p:nvPr/>
        </p:nvSpPr>
        <p:spPr>
          <a:xfrm>
            <a:off x="1200912" y="2984470"/>
            <a:ext cx="928468" cy="70424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종목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endParaRPr lang="ko-KR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E6E2EA1-86E6-D0A4-93C1-7CCF9287BFA4}"/>
              </a:ext>
            </a:extLst>
          </p:cNvPr>
          <p:cNvSpPr/>
          <p:nvPr/>
        </p:nvSpPr>
        <p:spPr>
          <a:xfrm>
            <a:off x="5894041" y="2463913"/>
            <a:ext cx="317645" cy="26887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화살표 연결선 69">
            <a:extLst>
              <a:ext uri="{FF2B5EF4-FFF2-40B4-BE49-F238E27FC236}">
                <a16:creationId xmlns:a16="http://schemas.microsoft.com/office/drawing/2014/main" id="{3ED70E30-5200-78C7-9CDE-E07217C09C8C}"/>
              </a:ext>
            </a:extLst>
          </p:cNvPr>
          <p:cNvCxnSpPr>
            <a:cxnSpLocks/>
            <a:stCxn id="92" idx="6"/>
            <a:endCxn id="94" idx="1"/>
          </p:cNvCxnSpPr>
          <p:nvPr/>
        </p:nvCxnSpPr>
        <p:spPr>
          <a:xfrm>
            <a:off x="6211686" y="2598348"/>
            <a:ext cx="2208525" cy="1177"/>
          </a:xfrm>
          <a:prstGeom prst="straightConnector1">
            <a:avLst/>
          </a:prstGeom>
          <a:ln w="38100">
            <a:solidFill>
              <a:schemeClr val="accent5"/>
            </a:solidFill>
            <a:headEnd w="lg" len="lg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F63F005-13BD-80B4-85F2-3879D0799F2F}"/>
              </a:ext>
            </a:extLst>
          </p:cNvPr>
          <p:cNvSpPr/>
          <p:nvPr/>
        </p:nvSpPr>
        <p:spPr>
          <a:xfrm>
            <a:off x="8420211" y="2334971"/>
            <a:ext cx="928468" cy="52910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챠트</a:t>
            </a:r>
            <a:endParaRPr lang="ko-KR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01BC4B85-100F-1C19-691F-C59976B2B806}"/>
              </a:ext>
            </a:extLst>
          </p:cNvPr>
          <p:cNvGrpSpPr/>
          <p:nvPr/>
        </p:nvGrpSpPr>
        <p:grpSpPr>
          <a:xfrm>
            <a:off x="2838604" y="6129418"/>
            <a:ext cx="1590888" cy="371769"/>
            <a:chOff x="2784825" y="6250443"/>
            <a:chExt cx="1590888" cy="37176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45D571-0082-160A-A6D1-5DB5DA524CBD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967CE50-FEEF-F9DB-6F15-863F94D07A44}"/>
                </a:ext>
              </a:extLst>
            </p:cNvPr>
            <p:cNvSpPr txBox="1"/>
            <p:nvPr/>
          </p:nvSpPr>
          <p:spPr>
            <a:xfrm>
              <a:off x="310531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통합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76DD016-4555-D47C-419C-11968B97286A}"/>
                </a:ext>
              </a:extLst>
            </p:cNvPr>
            <p:cNvSpPr txBox="1"/>
            <p:nvPr/>
          </p:nvSpPr>
          <p:spPr>
            <a:xfrm>
              <a:off x="3844798" y="6250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C000"/>
                  </a:solidFill>
                  <a:latin typeface="+mj-ea"/>
                  <a:ea typeface="+mj-ea"/>
                </a:rPr>
                <a:t>ST</a:t>
              </a: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현재가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9D1A70E-3F74-AE1E-08BC-787ABA491717}"/>
                </a:ext>
              </a:extLst>
            </p:cNvPr>
            <p:cNvSpPr txBox="1"/>
            <p:nvPr/>
          </p:nvSpPr>
          <p:spPr>
            <a:xfrm>
              <a:off x="349165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관심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C5C77C4-7A35-F6D8-E143-A28E3668147C}"/>
              </a:ext>
            </a:extLst>
          </p:cNvPr>
          <p:cNvGrpSpPr/>
          <p:nvPr/>
        </p:nvGrpSpPr>
        <p:grpSpPr>
          <a:xfrm>
            <a:off x="5599731" y="6127181"/>
            <a:ext cx="1590888" cy="371769"/>
            <a:chOff x="2784825" y="6250443"/>
            <a:chExt cx="1590888" cy="37176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A890930-F8A7-B2DF-9995-16552C79FADA}"/>
                </a:ext>
              </a:extLst>
            </p:cNvPr>
            <p:cNvSpPr txBox="1"/>
            <p:nvPr/>
          </p:nvSpPr>
          <p:spPr>
            <a:xfrm>
              <a:off x="2784825" y="6315638"/>
              <a:ext cx="30008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홈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4F806FC-3A36-E395-25DF-B4E541760189}"/>
                </a:ext>
              </a:extLst>
            </p:cNvPr>
            <p:cNvSpPr txBox="1"/>
            <p:nvPr/>
          </p:nvSpPr>
          <p:spPr>
            <a:xfrm>
              <a:off x="310531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통합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8ABD0F0-A26B-8F6C-BC20-E19545E7516D}"/>
                </a:ext>
              </a:extLst>
            </p:cNvPr>
            <p:cNvSpPr txBox="1"/>
            <p:nvPr/>
          </p:nvSpPr>
          <p:spPr>
            <a:xfrm>
              <a:off x="3844798" y="6250443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C000"/>
                  </a:solidFill>
                  <a:latin typeface="+mj-ea"/>
                  <a:ea typeface="+mj-ea"/>
                </a:rPr>
                <a:t>ST</a:t>
              </a:r>
            </a:p>
            <a:p>
              <a:pPr algn="ctr"/>
              <a:r>
                <a:rPr lang="ko-KR" altLang="en-US" sz="900" dirty="0">
                  <a:solidFill>
                    <a:srgbClr val="FFC000"/>
                  </a:solidFill>
                  <a:latin typeface="+mj-ea"/>
                  <a:ea typeface="+mj-ea"/>
                </a:rPr>
                <a:t>현재가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AD2818C-AD62-2E2B-8C00-59B172625D63}"/>
                </a:ext>
              </a:extLst>
            </p:cNvPr>
            <p:cNvSpPr txBox="1"/>
            <p:nvPr/>
          </p:nvSpPr>
          <p:spPr>
            <a:xfrm>
              <a:off x="3491658" y="62528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관심</a:t>
              </a:r>
              <a:endParaRPr lang="en-US" altLang="ko-KR" sz="900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900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408897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1092</TotalTime>
  <Words>1018</Words>
  <Application>Microsoft Office PowerPoint</Application>
  <PresentationFormat>와이드스크린</PresentationFormat>
  <Paragraphs>467</Paragraphs>
  <Slides>15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Arial Black</vt:lpstr>
      <vt:lpstr>Trebuchet MS</vt:lpstr>
      <vt:lpstr>Wingdings 3</vt:lpstr>
      <vt:lpstr>패싯</vt:lpstr>
      <vt:lpstr>Bitmap Image</vt:lpstr>
      <vt:lpstr>KB증권STO MTS화면</vt:lpstr>
      <vt:lpstr>화면 목록</vt:lpstr>
      <vt:lpstr>ST 종합 화면 </vt:lpstr>
      <vt:lpstr>ST 매매 신청</vt:lpstr>
      <vt:lpstr>ST 매매 계좌 조회(지갑조회)</vt:lpstr>
      <vt:lpstr>ST 현재가 화면 기본 정보</vt:lpstr>
      <vt:lpstr>ST 현재가 (호가)</vt:lpstr>
      <vt:lpstr>현재가(일자별,시간대별)</vt:lpstr>
      <vt:lpstr>현재가(종목정보,차트)</vt:lpstr>
      <vt:lpstr>ST-관심종목</vt:lpstr>
      <vt:lpstr>ST주문(매수)</vt:lpstr>
      <vt:lpstr>ST주문(매도)</vt:lpstr>
      <vt:lpstr>ST주문(정정/취소)</vt:lpstr>
      <vt:lpstr>ST 주문(주문내역)</vt:lpstr>
      <vt:lpstr>ST 자산평가,예수금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삼성증권화면</dc:title>
  <dc:creator>양기호</dc:creator>
  <cp:lastModifiedBy>2034</cp:lastModifiedBy>
  <cp:revision>84</cp:revision>
  <dcterms:created xsi:type="dcterms:W3CDTF">2021-09-28T04:14:57Z</dcterms:created>
  <dcterms:modified xsi:type="dcterms:W3CDTF">2022-09-19T08:30:19Z</dcterms:modified>
</cp:coreProperties>
</file>